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14" y="-3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254E64-2C9B-473A-9EE5-DD6E4413728F}" type="datetimeFigureOut">
              <a:rPr kumimoji="1" lang="ja-JP" altLang="en-US" smtClean="0"/>
              <a:t>2010/4/12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A504E7-9B38-4933-BD19-ACD83537A7B9}" type="slidenum">
              <a:rPr kumimoji="1" lang="ja-JP" altLang="en-US" smtClean="0"/>
              <a:t>‹#›</a:t>
            </a:fld>
            <a:endParaRPr kumimoji="1" lang="ja-JP" altLang="en-US"/>
          </a:p>
        </p:txBody>
      </p:sp>
    </p:spTree>
    <p:extLst>
      <p:ext uri="{BB962C8B-B14F-4D97-AF65-F5344CB8AC3E}">
        <p14:creationId xmlns:p14="http://schemas.microsoft.com/office/powerpoint/2010/main" val="1206622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7862393-EE30-49BA-8904-B2540F1A2DE7}"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1497439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92E82D-70D2-4223-9387-DFBE391DEFE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1382662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148768-4954-43E2-B846-EDE4E425D323}"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2517908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3478013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6907766-5B6E-452F-9A36-3EA1956E213F}"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542995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7B225D7-390A-44F8-BFC1-5C16F54D3DA9}" type="datetime1">
              <a:rPr kumimoji="1" lang="ja-JP" altLang="en-US" smtClean="0"/>
              <a:t>2010/4/12</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SystemKOMACO</a:t>
            </a:r>
            <a:endParaRPr kumimoji="1" lang="ja-JP" altLang="en-US"/>
          </a:p>
        </p:txBody>
      </p:sp>
      <p:sp>
        <p:nvSpPr>
          <p:cNvPr id="7" name="スライド番号プレースホルダー 6"/>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1200431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E54B2A5-65FB-4E0E-BAF4-72DED8F71C90}" type="datetime1">
              <a:rPr kumimoji="1" lang="ja-JP" altLang="en-US" smtClean="0"/>
              <a:t>2010/4/12</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SystemKOMACO</a:t>
            </a:r>
            <a:endParaRPr kumimoji="1" lang="ja-JP" altLang="en-US"/>
          </a:p>
        </p:txBody>
      </p:sp>
      <p:sp>
        <p:nvSpPr>
          <p:cNvPr id="9" name="スライド番号プレースホルダー 8"/>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1131309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48FEBD1-BE06-4A8B-97EE-E6FC49475E79}" type="datetime1">
              <a:rPr kumimoji="1" lang="ja-JP" altLang="en-US" smtClean="0"/>
              <a:t>2010/4/12</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SystemKOMACO</a:t>
            </a:r>
            <a:endParaRPr kumimoji="1" lang="ja-JP" altLang="en-US"/>
          </a:p>
        </p:txBody>
      </p:sp>
      <p:sp>
        <p:nvSpPr>
          <p:cNvPr id="5" name="スライド番号プレースホルダー 4"/>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981680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1ECE31D-93A3-48DF-83C7-36EFD7C7CE9A}" type="datetime1">
              <a:rPr kumimoji="1" lang="ja-JP" altLang="en-US" smtClean="0"/>
              <a:t>2010/4/12</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SystemKOMACO</a:t>
            </a:r>
            <a:endParaRPr kumimoji="1" lang="ja-JP" altLang="en-US"/>
          </a:p>
        </p:txBody>
      </p:sp>
      <p:sp>
        <p:nvSpPr>
          <p:cNvPr id="4" name="スライド番号プレースホルダー 3"/>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793363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4F6625A-C75F-45B9-9205-EB09AF16F091}" type="datetime1">
              <a:rPr kumimoji="1" lang="ja-JP" altLang="en-US" smtClean="0"/>
              <a:t>2010/4/12</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SystemKOMACO</a:t>
            </a:r>
            <a:endParaRPr kumimoji="1" lang="ja-JP" altLang="en-US"/>
          </a:p>
        </p:txBody>
      </p:sp>
      <p:sp>
        <p:nvSpPr>
          <p:cNvPr id="7" name="スライド番号プレースホルダー 6"/>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256968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6A9641-2D81-4E42-9F29-9EA9E27571CA}" type="datetime1">
              <a:rPr kumimoji="1" lang="ja-JP" altLang="en-US" smtClean="0"/>
              <a:t>2010/4/12</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SystemKOMACO</a:t>
            </a:r>
            <a:endParaRPr kumimoji="1" lang="ja-JP" altLang="en-US"/>
          </a:p>
        </p:txBody>
      </p:sp>
      <p:sp>
        <p:nvSpPr>
          <p:cNvPr id="7" name="スライド番号プレースホルダー 6"/>
          <p:cNvSpPr>
            <a:spLocks noGrp="1"/>
          </p:cNvSpPr>
          <p:nvPr>
            <p:ph type="sldNum" sz="quarter" idx="12"/>
          </p:nvPr>
        </p:nvSpPr>
        <p:spPr/>
        <p:txBody>
          <a:body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4119663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29C45-C957-4BB8-BBEB-8A8C16734EC5}" type="datetime1">
              <a:rPr kumimoji="1" lang="ja-JP" altLang="en-US" smtClean="0"/>
              <a:t>2010/4/12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6E145-0DA3-488D-BF72-A7902C23F8EE}" type="slidenum">
              <a:rPr kumimoji="1" lang="ja-JP" altLang="en-US" smtClean="0"/>
              <a:t>‹#›</a:t>
            </a:fld>
            <a:endParaRPr kumimoji="1" lang="ja-JP" altLang="en-US"/>
          </a:p>
        </p:txBody>
      </p:sp>
    </p:spTree>
    <p:extLst>
      <p:ext uri="{BB962C8B-B14F-4D97-AF65-F5344CB8AC3E}">
        <p14:creationId xmlns:p14="http://schemas.microsoft.com/office/powerpoint/2010/main" val="2693033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Excel 2002,2003</a:t>
            </a:r>
            <a:r>
              <a:rPr kumimoji="1" lang="ja-JP" altLang="en-US" dirty="0" smtClean="0"/>
              <a:t>基本</a:t>
            </a:r>
            <a:r>
              <a:rPr kumimoji="1" lang="en-US" altLang="ja-JP" dirty="0" smtClean="0"/>
              <a:t>11</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時間と日付を扱う</a:t>
            </a:r>
            <a:endParaRPr kumimoji="1" lang="ja-JP" altLang="en-US" dirty="0"/>
          </a:p>
        </p:txBody>
      </p:sp>
    </p:spTree>
    <p:extLst>
      <p:ext uri="{BB962C8B-B14F-4D97-AF65-F5344CB8AC3E}">
        <p14:creationId xmlns:p14="http://schemas.microsoft.com/office/powerpoint/2010/main" val="283882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日付・時刻の関数</a:t>
            </a:r>
            <a:r>
              <a:rPr kumimoji="1" lang="en-US" altLang="ja-JP" dirty="0" smtClean="0"/>
              <a:t>2</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296033410"/>
              </p:ext>
            </p:extLst>
          </p:nvPr>
        </p:nvGraphicFramePr>
        <p:xfrm>
          <a:off x="457200" y="1600200"/>
          <a:ext cx="8229600" cy="4145280"/>
        </p:xfrm>
        <a:graphic>
          <a:graphicData uri="http://schemas.openxmlformats.org/drawingml/2006/table">
            <a:tbl>
              <a:tblPr firstRow="1" bandRow="1">
                <a:tableStyleId>{5C22544A-7EE6-4342-B048-85BDC9FD1C3A}</a:tableStyleId>
              </a:tblPr>
              <a:tblGrid>
                <a:gridCol w="1666528"/>
                <a:gridCol w="6563072"/>
              </a:tblGrid>
              <a:tr h="370840">
                <a:tc>
                  <a:txBody>
                    <a:bodyPr/>
                    <a:lstStyle/>
                    <a:p>
                      <a:r>
                        <a:rPr kumimoji="1" lang="ja-JP" altLang="en-US" dirty="0" smtClean="0"/>
                        <a:t>関数名</a:t>
                      </a:r>
                      <a:endParaRPr kumimoji="1" lang="ja-JP" altLang="en-US" dirty="0"/>
                    </a:p>
                  </a:txBody>
                  <a:tcPr/>
                </a:tc>
                <a:tc>
                  <a:txBody>
                    <a:bodyPr/>
                    <a:lstStyle/>
                    <a:p>
                      <a:r>
                        <a:rPr kumimoji="1" lang="ja-JP" altLang="en-US" dirty="0" smtClean="0"/>
                        <a:t>機能</a:t>
                      </a:r>
                      <a:endParaRPr kumimoji="1" lang="ja-JP" altLang="en-US" dirty="0"/>
                    </a:p>
                  </a:txBody>
                  <a:tcPr/>
                </a:tc>
              </a:tr>
              <a:tr h="370840">
                <a:tc>
                  <a:txBody>
                    <a:bodyPr/>
                    <a:lstStyle/>
                    <a:p>
                      <a:r>
                        <a:rPr kumimoji="1" lang="en-US" altLang="ja-JP" dirty="0" smtClean="0"/>
                        <a:t>DATE</a:t>
                      </a:r>
                      <a:endParaRPr kumimoji="1" lang="ja-JP" altLang="en-US" dirty="0"/>
                    </a:p>
                  </a:txBody>
                  <a:tcPr/>
                </a:tc>
                <a:tc>
                  <a:txBody>
                    <a:bodyPr/>
                    <a:lstStyle/>
                    <a:p>
                      <a:r>
                        <a:rPr kumimoji="1" lang="ja-JP" altLang="en-US" dirty="0" smtClean="0"/>
                        <a:t>指定された日付に対応するシリアル値を返します。</a:t>
                      </a:r>
                      <a:endParaRPr kumimoji="1" lang="ja-JP" altLang="en-US" dirty="0"/>
                    </a:p>
                  </a:txBody>
                  <a:tcPr/>
                </a:tc>
              </a:tr>
              <a:tr h="370840">
                <a:tc>
                  <a:txBody>
                    <a:bodyPr/>
                    <a:lstStyle/>
                    <a:p>
                      <a:r>
                        <a:rPr kumimoji="1" lang="en-US" altLang="ja-JP" dirty="0" smtClean="0"/>
                        <a:t>TIME</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指定された時刻に対応する小数を返します。</a:t>
                      </a:r>
                      <a:endParaRPr kumimoji="1" lang="ja-JP" altLang="en-US" dirty="0"/>
                    </a:p>
                  </a:txBody>
                  <a:tcPr/>
                </a:tc>
              </a:tr>
              <a:tr h="370840">
                <a:tc>
                  <a:txBody>
                    <a:bodyPr/>
                    <a:lstStyle/>
                    <a:p>
                      <a:r>
                        <a:rPr kumimoji="1" lang="en-US" altLang="ja-JP" dirty="0" smtClean="0"/>
                        <a:t>DATEVALUE</a:t>
                      </a:r>
                      <a:endParaRPr kumimoji="1" lang="ja-JP" altLang="en-US" dirty="0"/>
                    </a:p>
                  </a:txBody>
                  <a:tcPr/>
                </a:tc>
                <a:tc>
                  <a:txBody>
                    <a:bodyPr/>
                    <a:lstStyle/>
                    <a:p>
                      <a:r>
                        <a:rPr kumimoji="1" lang="ja-JP" altLang="en-US" dirty="0" smtClean="0"/>
                        <a:t>日付文字列に指定した日付に対応するシリアル値を返します。</a:t>
                      </a:r>
                      <a:endParaRPr kumimoji="1" lang="ja-JP" altLang="en-US" dirty="0"/>
                    </a:p>
                  </a:txBody>
                  <a:tcPr/>
                </a:tc>
              </a:tr>
              <a:tr h="370840">
                <a:tc>
                  <a:txBody>
                    <a:bodyPr/>
                    <a:lstStyle/>
                    <a:p>
                      <a:r>
                        <a:rPr kumimoji="1" lang="en-US" altLang="ja-JP" dirty="0" smtClean="0"/>
                        <a:t>TIMEVALUE</a:t>
                      </a:r>
                      <a:endParaRPr kumimoji="1" lang="ja-JP" altLang="en-US" dirty="0"/>
                    </a:p>
                  </a:txBody>
                  <a:tcPr/>
                </a:tc>
                <a:tc>
                  <a:txBody>
                    <a:bodyPr/>
                    <a:lstStyle/>
                    <a:p>
                      <a:r>
                        <a:rPr kumimoji="1" lang="ja-JP" altLang="en-US" dirty="0" smtClean="0"/>
                        <a:t>文字列で表された時刻を小数に変換します。</a:t>
                      </a:r>
                      <a:endParaRPr kumimoji="1" lang="ja-JP" altLang="en-US" dirty="0"/>
                    </a:p>
                  </a:txBody>
                  <a:tcPr/>
                </a:tc>
              </a:tr>
              <a:tr h="370840">
                <a:tc>
                  <a:txBody>
                    <a:bodyPr/>
                    <a:lstStyle/>
                    <a:p>
                      <a:endParaRPr kumimoji="1" lang="ja-JP" altLang="en-US" dirty="0"/>
                    </a:p>
                  </a:txBody>
                  <a:tcPr/>
                </a:tc>
                <a:tc>
                  <a:txBody>
                    <a:bodyPr/>
                    <a:lstStyle/>
                    <a:p>
                      <a:endParaRPr kumimoji="1" lang="ja-JP" altLang="en-US" dirty="0" smtClean="0"/>
                    </a:p>
                  </a:txBody>
                  <a:tcPr/>
                </a:tc>
              </a:tr>
              <a:tr h="370840">
                <a:tc>
                  <a:txBody>
                    <a:bodyPr/>
                    <a:lstStyle/>
                    <a:p>
                      <a:r>
                        <a:rPr kumimoji="1" lang="en-US" altLang="ja-JP" dirty="0" smtClean="0"/>
                        <a:t>EDATE</a:t>
                      </a:r>
                      <a:endParaRPr kumimoji="1" lang="ja-JP" altLang="en-US" dirty="0"/>
                    </a:p>
                  </a:txBody>
                  <a:tcPr>
                    <a:solidFill>
                      <a:srgbClr xmlns:mc="http://schemas.openxmlformats.org/markup-compatibility/2006" xmlns:a14="http://schemas.microsoft.com/office/drawing/2010/main" val="FFC000" mc:Ignorable=""/>
                    </a:solidFill>
                  </a:tcPr>
                </a:tc>
                <a:tc>
                  <a:txBody>
                    <a:bodyPr/>
                    <a:lstStyle/>
                    <a:p>
                      <a:r>
                        <a:rPr lang="ja-JP" altLang="en-US" dirty="0" smtClean="0"/>
                        <a:t>開始日から起算して、指定された月数だけ前または後の日付に対応するシリアル値を返します。</a:t>
                      </a:r>
                      <a:endParaRPr lang="ja-JP" altLang="en-US" dirty="0"/>
                    </a:p>
                  </a:txBody>
                  <a:tcPr/>
                </a:tc>
              </a:tr>
              <a:tr h="370840">
                <a:tc>
                  <a:txBody>
                    <a:bodyPr/>
                    <a:lstStyle/>
                    <a:p>
                      <a:r>
                        <a:rPr kumimoji="1" lang="en-US" altLang="ja-JP" dirty="0" smtClean="0"/>
                        <a:t>EMONTH</a:t>
                      </a:r>
                      <a:endParaRPr kumimoji="1" lang="ja-JP" altLang="en-US" dirty="0"/>
                    </a:p>
                  </a:txBody>
                  <a:tcPr>
                    <a:solidFill>
                      <a:srgbClr xmlns:mc="http://schemas.openxmlformats.org/markup-compatibility/2006" xmlns:a14="http://schemas.microsoft.com/office/drawing/2010/main" val="FFC000" mc:Ignorable=""/>
                    </a:solidFill>
                  </a:tcPr>
                </a:tc>
                <a:tc>
                  <a:txBody>
                    <a:bodyPr/>
                    <a:lstStyle/>
                    <a:p>
                      <a:r>
                        <a:rPr kumimoji="1" lang="ja-JP" altLang="en-US" dirty="0" smtClean="0"/>
                        <a:t>開始日から起算して、指定された月数だけ前または後の月の最終日に対応するシリアル値を返します。</a:t>
                      </a:r>
                    </a:p>
                  </a:txBody>
                  <a:tcPr/>
                </a:tc>
              </a:tr>
              <a:tr h="370840">
                <a:tc>
                  <a:txBody>
                    <a:bodyPr/>
                    <a:lstStyle/>
                    <a:p>
                      <a:r>
                        <a:rPr kumimoji="1" lang="en-US" altLang="ja-JP" dirty="0" smtClean="0"/>
                        <a:t>WORKDAY</a:t>
                      </a:r>
                      <a:endParaRPr kumimoji="1" lang="ja-JP" altLang="en-US" dirty="0"/>
                    </a:p>
                  </a:txBody>
                  <a:tcPr>
                    <a:solidFill>
                      <a:srgbClr xmlns:mc="http://schemas.openxmlformats.org/markup-compatibility/2006" xmlns:a14="http://schemas.microsoft.com/office/drawing/2010/main" val="FFC000" mc:Ignorable=""/>
                    </a:solidFill>
                  </a:tcPr>
                </a:tc>
                <a:tc>
                  <a:txBody>
                    <a:bodyPr/>
                    <a:lstStyle/>
                    <a:p>
                      <a:r>
                        <a:rPr kumimoji="1" lang="ja-JP" altLang="en-US" dirty="0" smtClean="0"/>
                        <a:t>開始日から起算して、指定された稼動日数だけ前または後の日付に対応する値を返します</a:t>
                      </a:r>
                    </a:p>
                  </a:txBody>
                  <a:tcPr/>
                </a:tc>
              </a:tr>
            </a:tbl>
          </a:graphicData>
        </a:graphic>
      </p:graphicFrame>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10</a:t>
            </a:fld>
            <a:endParaRPr kumimoji="1" lang="ja-JP" altLang="en-US"/>
          </a:p>
        </p:txBody>
      </p:sp>
    </p:spTree>
    <p:extLst>
      <p:ext uri="{BB962C8B-B14F-4D97-AF65-F5344CB8AC3E}">
        <p14:creationId xmlns:p14="http://schemas.microsoft.com/office/powerpoint/2010/main" val="2760520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日付・時刻の関数</a:t>
            </a:r>
            <a:r>
              <a:rPr kumimoji="1" lang="en-US" altLang="ja-JP" dirty="0" smtClean="0"/>
              <a:t>3</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171453336"/>
              </p:ext>
            </p:extLst>
          </p:nvPr>
        </p:nvGraphicFramePr>
        <p:xfrm>
          <a:off x="457200" y="1600200"/>
          <a:ext cx="8229600" cy="3876040"/>
        </p:xfrm>
        <a:graphic>
          <a:graphicData uri="http://schemas.openxmlformats.org/drawingml/2006/table">
            <a:tbl>
              <a:tblPr firstRow="1" bandRow="1">
                <a:tableStyleId>{5C22544A-7EE6-4342-B048-85BDC9FD1C3A}</a:tableStyleId>
              </a:tblPr>
              <a:tblGrid>
                <a:gridCol w="1666528"/>
                <a:gridCol w="6563072"/>
              </a:tblGrid>
              <a:tr h="370840">
                <a:tc>
                  <a:txBody>
                    <a:bodyPr/>
                    <a:lstStyle/>
                    <a:p>
                      <a:r>
                        <a:rPr kumimoji="1" lang="ja-JP" altLang="en-US" dirty="0" smtClean="0"/>
                        <a:t>関数名</a:t>
                      </a:r>
                      <a:endParaRPr kumimoji="1" lang="ja-JP" altLang="en-US" dirty="0"/>
                    </a:p>
                  </a:txBody>
                  <a:tcPr/>
                </a:tc>
                <a:tc>
                  <a:txBody>
                    <a:bodyPr/>
                    <a:lstStyle/>
                    <a:p>
                      <a:r>
                        <a:rPr kumimoji="1" lang="ja-JP" altLang="en-US" dirty="0" smtClean="0"/>
                        <a:t>機能</a:t>
                      </a:r>
                      <a:endParaRPr kumimoji="1" lang="ja-JP" altLang="en-US" dirty="0"/>
                    </a:p>
                  </a:txBody>
                  <a:tcPr/>
                </a:tc>
              </a:tr>
              <a:tr h="370840">
                <a:tc>
                  <a:txBody>
                    <a:bodyPr/>
                    <a:lstStyle/>
                    <a:p>
                      <a:r>
                        <a:rPr kumimoji="1" lang="en-US" altLang="ja-JP" dirty="0" smtClean="0"/>
                        <a:t>NETWORKDAYS</a:t>
                      </a:r>
                      <a:endParaRPr kumimoji="1" lang="ja-JP" altLang="en-US" dirty="0"/>
                    </a:p>
                  </a:txBody>
                  <a:tcPr>
                    <a:solidFill>
                      <a:srgbClr xmlns:mc="http://schemas.openxmlformats.org/markup-compatibility/2006" xmlns:a14="http://schemas.microsoft.com/office/drawing/2010/main" val="FFC000" mc:Ignorable=""/>
                    </a:solidFill>
                  </a:tcPr>
                </a:tc>
                <a:tc>
                  <a:txBody>
                    <a:bodyPr/>
                    <a:lstStyle/>
                    <a:p>
                      <a:r>
                        <a:rPr kumimoji="1" lang="ja-JP" altLang="en-US" dirty="0" smtClean="0"/>
                        <a:t>開始日から終了日までの期間に含まれる稼動日の日数を返します。</a:t>
                      </a:r>
                    </a:p>
                  </a:txBody>
                  <a:tcPr/>
                </a:tc>
              </a:tr>
              <a:tr h="370840">
                <a:tc>
                  <a:txBody>
                    <a:bodyPr/>
                    <a:lstStyle/>
                    <a:p>
                      <a:r>
                        <a:rPr kumimoji="1" lang="en-US" altLang="ja-JP" dirty="0" smtClean="0"/>
                        <a:t>DAYS360</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 </a:t>
                      </a:r>
                      <a:r>
                        <a:rPr kumimoji="1" lang="ja-JP" altLang="en-US" dirty="0" smtClean="0"/>
                        <a:t>年を </a:t>
                      </a:r>
                      <a:r>
                        <a:rPr kumimoji="1" lang="en-US" altLang="ja-JP" dirty="0" smtClean="0"/>
                        <a:t>360 </a:t>
                      </a:r>
                      <a:r>
                        <a:rPr kumimoji="1" lang="ja-JP" altLang="en-US" dirty="0" smtClean="0"/>
                        <a:t>日 </a:t>
                      </a:r>
                      <a:r>
                        <a:rPr kumimoji="1" lang="en-US" altLang="ja-JP" dirty="0" smtClean="0"/>
                        <a:t>(30 </a:t>
                      </a:r>
                      <a:r>
                        <a:rPr kumimoji="1" lang="ja-JP" altLang="en-US" dirty="0" smtClean="0"/>
                        <a:t>日</a:t>
                      </a:r>
                      <a:r>
                        <a:rPr kumimoji="1" lang="en-US" altLang="ja-JP" dirty="0" smtClean="0"/>
                        <a:t>×12) </a:t>
                      </a:r>
                      <a:r>
                        <a:rPr kumimoji="1" lang="ja-JP" altLang="en-US" dirty="0" smtClean="0"/>
                        <a:t>として、支払いの計算などによく使用される </a:t>
                      </a:r>
                      <a:r>
                        <a:rPr kumimoji="1" lang="en-US" altLang="ja-JP" dirty="0" smtClean="0"/>
                        <a:t>2 </a:t>
                      </a:r>
                      <a:r>
                        <a:rPr kumimoji="1" lang="ja-JP" altLang="en-US" dirty="0" smtClean="0"/>
                        <a:t>つの日付の間の日数を返します。</a:t>
                      </a:r>
                    </a:p>
                  </a:txBody>
                  <a:tcPr/>
                </a:tc>
              </a:tr>
              <a:tr h="370840">
                <a:tc>
                  <a:txBody>
                    <a:bodyPr/>
                    <a:lstStyle/>
                    <a:p>
                      <a:r>
                        <a:rPr kumimoji="1" lang="en-US" altLang="ja-JP" dirty="0" smtClean="0"/>
                        <a:t>YEARFRAC</a:t>
                      </a:r>
                      <a:endParaRPr kumimoji="1" lang="ja-JP" altLang="en-US" dirty="0"/>
                    </a:p>
                  </a:txBody>
                  <a:tcPr>
                    <a:solidFill>
                      <a:srgbClr xmlns:mc="http://schemas.openxmlformats.org/markup-compatibility/2006" xmlns:a14="http://schemas.microsoft.com/office/drawing/2010/main" val="FFC000" mc:Ignorable=""/>
                    </a:solidFill>
                  </a:tcPr>
                </a:tc>
                <a:tc>
                  <a:txBody>
                    <a:bodyPr/>
                    <a:lstStyle/>
                    <a:p>
                      <a:r>
                        <a:rPr kumimoji="1" lang="en-US" altLang="ja-JP" dirty="0" smtClean="0"/>
                        <a:t>2 </a:t>
                      </a:r>
                      <a:r>
                        <a:rPr kumimoji="1" lang="ja-JP" altLang="en-US" dirty="0" smtClean="0"/>
                        <a:t>つの日付 </a:t>
                      </a:r>
                      <a:r>
                        <a:rPr kumimoji="1" lang="en-US" altLang="ja-JP" dirty="0" smtClean="0"/>
                        <a:t>(</a:t>
                      </a:r>
                      <a:r>
                        <a:rPr kumimoji="1" lang="ja-JP" altLang="en-US" dirty="0" smtClean="0"/>
                        <a:t>開始日と終了日</a:t>
                      </a:r>
                      <a:r>
                        <a:rPr kumimoji="1" lang="en-US" altLang="ja-JP" dirty="0" smtClean="0"/>
                        <a:t>) </a:t>
                      </a:r>
                      <a:r>
                        <a:rPr kumimoji="1" lang="ja-JP" altLang="en-US" dirty="0" smtClean="0"/>
                        <a:t>の間の期間が、</a:t>
                      </a:r>
                      <a:r>
                        <a:rPr kumimoji="1" lang="en-US" altLang="ja-JP" dirty="0" smtClean="0"/>
                        <a:t>1 </a:t>
                      </a:r>
                      <a:r>
                        <a:rPr kumimoji="1" lang="ja-JP" altLang="en-US" dirty="0" smtClean="0"/>
                        <a:t>年間に対して占める割合を返します。</a:t>
                      </a:r>
                    </a:p>
                  </a:txBody>
                  <a:tcPr/>
                </a:tc>
              </a:tr>
              <a:tr h="370840">
                <a:tc>
                  <a:txBody>
                    <a:bodyPr/>
                    <a:lstStyle/>
                    <a:p>
                      <a:r>
                        <a:rPr kumimoji="1" lang="en-US" altLang="ja-JP" dirty="0" smtClean="0"/>
                        <a:t>DATEDIF</a:t>
                      </a:r>
                      <a:endParaRPr kumimoji="1" lang="ja-JP" altLang="en-US" dirty="0"/>
                    </a:p>
                  </a:txBody>
                  <a:tcPr>
                    <a:solidFill>
                      <a:srgbClr xmlns:mc="http://schemas.openxmlformats.org/markup-compatibility/2006" xmlns:a14="http://schemas.microsoft.com/office/drawing/2010/main" val="92D050" mc:Ignorable=""/>
                    </a:solidFill>
                  </a:tcPr>
                </a:tc>
                <a:tc>
                  <a:txBody>
                    <a:bodyPr/>
                    <a:lstStyle/>
                    <a:p>
                      <a:r>
                        <a:rPr kumimoji="1" lang="ja-JP" altLang="en-US" dirty="0" smtClean="0"/>
                        <a:t>指定された期間内の日数、月数、または年数を返します。</a:t>
                      </a:r>
                    </a:p>
                  </a:txBody>
                  <a:tcPr/>
                </a:tc>
              </a:tr>
              <a:tr h="370840">
                <a:tc>
                  <a:txBody>
                    <a:bodyPr/>
                    <a:lstStyle/>
                    <a:p>
                      <a:endParaRPr kumimoji="1" lang="ja-JP" altLang="en-US" dirty="0"/>
                    </a:p>
                  </a:txBody>
                  <a:tcPr/>
                </a:tc>
                <a:tc>
                  <a:txBody>
                    <a:bodyPr/>
                    <a:lstStyle/>
                    <a:p>
                      <a:endParaRPr kumimoji="1" lang="ja-JP" altLang="en-US" dirty="0" smtClean="0"/>
                    </a:p>
                  </a:txBody>
                  <a:tcPr/>
                </a:tc>
              </a:tr>
              <a:tr h="370840">
                <a:tc>
                  <a:txBody>
                    <a:bodyPr/>
                    <a:lstStyle/>
                    <a:p>
                      <a:r>
                        <a:rPr kumimoji="1" lang="en-US" altLang="ja-JP" dirty="0" smtClean="0"/>
                        <a:t>DATESTRING</a:t>
                      </a:r>
                      <a:endParaRPr kumimoji="1" lang="ja-JP" altLang="en-US" dirty="0"/>
                    </a:p>
                  </a:txBody>
                  <a:tcPr>
                    <a:solidFill>
                      <a:srgbClr xmlns:mc="http://schemas.openxmlformats.org/markup-compatibility/2006" xmlns:a14="http://schemas.microsoft.com/office/drawing/2010/main" val="92D050" mc:Ignorable=""/>
                    </a:solidFill>
                  </a:tcPr>
                </a:tc>
                <a:tc>
                  <a:txBody>
                    <a:bodyPr/>
                    <a:lstStyle/>
                    <a:p>
                      <a:r>
                        <a:rPr lang="ja-JP" altLang="en-US" dirty="0" smtClean="0"/>
                        <a:t>シリアル値から和暦日付の文字列を表示します。</a:t>
                      </a:r>
                    </a:p>
                  </a:txBody>
                  <a:tcPr/>
                </a:tc>
              </a:tr>
              <a:tr h="370840">
                <a:tc>
                  <a:txBody>
                    <a:bodyPr/>
                    <a:lstStyle/>
                    <a:p>
                      <a:endParaRPr kumimoji="1" lang="ja-JP" altLang="en-US" dirty="0"/>
                    </a:p>
                  </a:txBody>
                  <a:tcPr/>
                </a:tc>
                <a:tc>
                  <a:txBody>
                    <a:bodyPr/>
                    <a:lstStyle/>
                    <a:p>
                      <a:endParaRPr kumimoji="1" lang="ja-JP" altLang="en-US" dirty="0" smtClean="0"/>
                    </a:p>
                  </a:txBody>
                  <a:tcPr/>
                </a:tc>
              </a:tr>
              <a:tr h="370840">
                <a:tc>
                  <a:txBody>
                    <a:bodyPr/>
                    <a:lstStyle/>
                    <a:p>
                      <a:r>
                        <a:rPr kumimoji="1" lang="en-US" altLang="ja-JP" dirty="0" smtClean="0"/>
                        <a:t>WEEKNUM</a:t>
                      </a:r>
                      <a:endParaRPr kumimoji="1" lang="ja-JP" altLang="en-US" dirty="0"/>
                    </a:p>
                  </a:txBody>
                  <a:tcPr>
                    <a:solidFill>
                      <a:srgbClr xmlns:mc="http://schemas.openxmlformats.org/markup-compatibility/2006" xmlns:a14="http://schemas.microsoft.com/office/drawing/2010/main" val="FFC000" mc:Ignorable=""/>
                    </a:solidFill>
                  </a:tcPr>
                </a:tc>
                <a:tc>
                  <a:txBody>
                    <a:bodyPr/>
                    <a:lstStyle/>
                    <a:p>
                      <a:r>
                        <a:rPr kumimoji="1" lang="ja-JP" altLang="en-US" dirty="0" smtClean="0"/>
                        <a:t>日付がその年の第何週目に当たるかを返します。</a:t>
                      </a:r>
                    </a:p>
                  </a:txBody>
                  <a:tcPr/>
                </a:tc>
              </a:tr>
            </a:tbl>
          </a:graphicData>
        </a:graphic>
      </p:graphicFrame>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11</a:t>
            </a:fld>
            <a:endParaRPr kumimoji="1" lang="ja-JP" altLang="en-US"/>
          </a:p>
        </p:txBody>
      </p:sp>
    </p:spTree>
    <p:extLst>
      <p:ext uri="{BB962C8B-B14F-4D97-AF65-F5344CB8AC3E}">
        <p14:creationId xmlns:p14="http://schemas.microsoft.com/office/powerpoint/2010/main" val="20379787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en-US" altLang="ja-JP" dirty="0" smtClean="0"/>
              <a:t>DATEDIF</a:t>
            </a:r>
            <a:r>
              <a:rPr kumimoji="1" lang="ja-JP" altLang="en-US" dirty="0" smtClean="0"/>
              <a:t>関数：期間差を求める</a:t>
            </a:r>
            <a:endParaRPr kumimoji="1" lang="ja-JP" altLang="en-US" dirty="0"/>
          </a:p>
        </p:txBody>
      </p:sp>
      <p:sp>
        <p:nvSpPr>
          <p:cNvPr id="3" name="コンテンツ プレースホルダー 2"/>
          <p:cNvSpPr>
            <a:spLocks noGrp="1"/>
          </p:cNvSpPr>
          <p:nvPr>
            <p:ph idx="1"/>
          </p:nvPr>
        </p:nvSpPr>
        <p:spPr/>
        <p:txBody>
          <a:bodyPr/>
          <a:lstStyle/>
          <a:p>
            <a:pPr>
              <a:buClr>
                <a:schemeClr val="accent5"/>
              </a:buClr>
              <a:buFont typeface="Wingdings" pitchFamily="2" charset="2"/>
              <a:buChar char="l"/>
            </a:pPr>
            <a:r>
              <a:rPr lang="ja-JP" altLang="en-US" dirty="0"/>
              <a:t>年齢</a:t>
            </a:r>
            <a:r>
              <a:rPr lang="ja-JP" altLang="en-US" dirty="0" smtClean="0"/>
              <a:t>や経過年を計算するには欠かせない</a:t>
            </a:r>
            <a:endParaRPr kumimoji="1" lang="en-US" altLang="ja-JP" dirty="0" smtClean="0"/>
          </a:p>
          <a:p>
            <a:pPr>
              <a:buClr>
                <a:schemeClr val="accent5"/>
              </a:buClr>
              <a:buFont typeface="Wingdings" pitchFamily="2" charset="2"/>
              <a:buChar char="l"/>
            </a:pPr>
            <a:r>
              <a:rPr kumimoji="1" lang="en-US" altLang="ja-JP" dirty="0" smtClean="0"/>
              <a:t>IBM</a:t>
            </a:r>
            <a:r>
              <a:rPr kumimoji="1" lang="ja-JP" altLang="en-US" dirty="0" smtClean="0"/>
              <a:t>の</a:t>
            </a:r>
            <a:r>
              <a:rPr kumimoji="1" lang="en-US" altLang="ja-JP" dirty="0" smtClean="0"/>
              <a:t>Lotus</a:t>
            </a:r>
            <a:r>
              <a:rPr kumimoji="1" lang="ja-JP" altLang="en-US" dirty="0" smtClean="0"/>
              <a:t>と、互換のため生まれた</a:t>
            </a:r>
            <a:endParaRPr kumimoji="1" lang="en-US" altLang="ja-JP" dirty="0" smtClean="0"/>
          </a:p>
          <a:p>
            <a:pPr>
              <a:buClr>
                <a:schemeClr val="accent5"/>
              </a:buClr>
              <a:buFont typeface="Wingdings" pitchFamily="2" charset="2"/>
              <a:buChar char="l"/>
            </a:pPr>
            <a:r>
              <a:rPr lang="ja-JP" altLang="en-US" dirty="0"/>
              <a:t>関数</a:t>
            </a:r>
            <a:r>
              <a:rPr lang="ja-JP" altLang="en-US" dirty="0" smtClean="0"/>
              <a:t>を直接入力する</a:t>
            </a:r>
            <a:endParaRPr lang="en-US" altLang="ja-JP" dirty="0" smtClean="0"/>
          </a:p>
          <a:p>
            <a:pPr>
              <a:buClr>
                <a:schemeClr val="accent5"/>
              </a:buClr>
              <a:buFont typeface="Wingdings" pitchFamily="2" charset="2"/>
              <a:buChar char="l"/>
            </a:pPr>
            <a:r>
              <a:rPr lang="en-US" altLang="ja-JP" dirty="0" smtClean="0"/>
              <a:t>[</a:t>
            </a:r>
            <a:r>
              <a:rPr lang="ja-JP" altLang="en-US" dirty="0" smtClean="0"/>
              <a:t>挿入</a:t>
            </a:r>
            <a:r>
              <a:rPr lang="en-US" altLang="ja-JP" dirty="0" smtClean="0"/>
              <a:t>]</a:t>
            </a:r>
            <a:r>
              <a:rPr lang="ja-JP" altLang="en-US" dirty="0" smtClean="0"/>
              <a:t>の</a:t>
            </a:r>
            <a:r>
              <a:rPr lang="en-US" altLang="ja-JP" dirty="0" smtClean="0"/>
              <a:t>[</a:t>
            </a:r>
            <a:r>
              <a:rPr lang="ja-JP" altLang="en-US" dirty="0" smtClean="0"/>
              <a:t>関数</a:t>
            </a:r>
            <a:r>
              <a:rPr lang="en-US" altLang="ja-JP" dirty="0" smtClean="0"/>
              <a:t>]</a:t>
            </a:r>
            <a:r>
              <a:rPr lang="ja-JP" altLang="en-US" dirty="0" smtClean="0"/>
              <a:t>から入力不可</a:t>
            </a:r>
            <a:endParaRPr lang="en-US" altLang="ja-JP" dirty="0" smtClean="0"/>
          </a:p>
          <a:p>
            <a:pPr>
              <a:buClr>
                <a:schemeClr val="accent5"/>
              </a:buClr>
              <a:buFont typeface="Wingdings" pitchFamily="2" charset="2"/>
              <a:buChar char="l"/>
            </a:pPr>
            <a:r>
              <a:rPr lang="ja-JP" altLang="en-US" dirty="0" smtClean="0"/>
              <a:t>入力サポートも表示されない</a:t>
            </a:r>
            <a:endParaRPr lang="en-US" altLang="ja-JP" dirty="0" smtClean="0"/>
          </a:p>
          <a:p>
            <a:pPr>
              <a:buClr>
                <a:schemeClr val="accent5"/>
              </a:buClr>
              <a:buFont typeface="Wingdings" pitchFamily="2" charset="2"/>
              <a:buChar char="l"/>
            </a:pPr>
            <a:r>
              <a:rPr kumimoji="1" lang="en-US" altLang="ja-JP" dirty="0" smtClean="0"/>
              <a:t>DATESTRING</a:t>
            </a:r>
            <a:r>
              <a:rPr kumimoji="1" lang="ja-JP" altLang="en-US" dirty="0" smtClean="0"/>
              <a:t>関数や</a:t>
            </a:r>
            <a:r>
              <a:rPr kumimoji="1" lang="en-US" altLang="ja-JP" dirty="0" smtClean="0"/>
              <a:t>NUMBERSTRING</a:t>
            </a:r>
            <a:r>
              <a:rPr kumimoji="1" lang="ja-JP" altLang="en-US" dirty="0" smtClean="0"/>
              <a:t>関数と同じ</a:t>
            </a:r>
            <a:endParaRPr kumimoji="1" lang="ja-JP" altLang="en-US" dirty="0"/>
          </a:p>
        </p:txBody>
      </p:sp>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12</a:t>
            </a:fld>
            <a:endParaRPr kumimoji="1" lang="ja-JP" altLang="en-US"/>
          </a:p>
        </p:txBody>
      </p:sp>
    </p:spTree>
    <p:extLst>
      <p:ext uri="{BB962C8B-B14F-4D97-AF65-F5344CB8AC3E}">
        <p14:creationId xmlns:p14="http://schemas.microsoft.com/office/powerpoint/2010/main" val="7137835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en-US" altLang="ja-JP" dirty="0" smtClean="0"/>
              <a:t>DATEDIF</a:t>
            </a:r>
            <a:r>
              <a:rPr kumimoji="1" lang="ja-JP" altLang="en-US" dirty="0" smtClean="0"/>
              <a:t>関数の書式</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34490336"/>
              </p:ext>
            </p:extLst>
          </p:nvPr>
        </p:nvGraphicFramePr>
        <p:xfrm>
          <a:off x="457200" y="2420888"/>
          <a:ext cx="8229600" cy="34036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kumimoji="1" lang="ja-JP" altLang="en-US" dirty="0" smtClean="0"/>
                        <a:t>単位</a:t>
                      </a:r>
                      <a:endParaRPr kumimoji="1" lang="ja-JP" altLang="en-US" dirty="0"/>
                    </a:p>
                  </a:txBody>
                  <a:tcPr/>
                </a:tc>
                <a:tc>
                  <a:txBody>
                    <a:bodyPr/>
                    <a:lstStyle/>
                    <a:p>
                      <a:r>
                        <a:rPr kumimoji="1" lang="ja-JP" altLang="en-US" dirty="0" smtClean="0"/>
                        <a:t>戻り値</a:t>
                      </a:r>
                      <a:endParaRPr kumimoji="1" lang="ja-JP" altLang="en-US" dirty="0"/>
                    </a:p>
                  </a:txBody>
                  <a:tcPr/>
                </a:tc>
              </a:tr>
              <a:tr h="370840">
                <a:tc>
                  <a:txBody>
                    <a:bodyPr/>
                    <a:lstStyle/>
                    <a:p>
                      <a:r>
                        <a:rPr kumimoji="1" lang="en-US" altLang="ja-JP" dirty="0" smtClean="0"/>
                        <a:t>“Y”</a:t>
                      </a:r>
                      <a:endParaRPr kumimoji="1" lang="ja-JP" altLang="en-US" dirty="0"/>
                    </a:p>
                  </a:txBody>
                  <a:tcPr/>
                </a:tc>
                <a:tc>
                  <a:txBody>
                    <a:bodyPr/>
                    <a:lstStyle/>
                    <a:p>
                      <a:r>
                        <a:rPr kumimoji="1" lang="ja-JP" altLang="en-US" dirty="0" smtClean="0"/>
                        <a:t>期間内の満年数</a:t>
                      </a:r>
                      <a:endParaRPr kumimoji="1" lang="ja-JP" altLang="en-US" dirty="0"/>
                    </a:p>
                  </a:txBody>
                  <a:tcPr/>
                </a:tc>
              </a:tr>
              <a:tr h="370840">
                <a:tc>
                  <a:txBody>
                    <a:bodyPr/>
                    <a:lstStyle/>
                    <a:p>
                      <a:r>
                        <a:rPr kumimoji="1" lang="en-US" altLang="ja-JP" dirty="0" smtClean="0"/>
                        <a:t>“M”</a:t>
                      </a:r>
                      <a:endParaRPr kumimoji="1" lang="ja-JP" altLang="en-US" dirty="0"/>
                    </a:p>
                  </a:txBody>
                  <a:tcPr/>
                </a:tc>
                <a:tc>
                  <a:txBody>
                    <a:bodyPr/>
                    <a:lstStyle/>
                    <a:p>
                      <a:r>
                        <a:rPr kumimoji="1" lang="ja-JP" altLang="en-US" dirty="0" smtClean="0"/>
                        <a:t>期間内の満月数</a:t>
                      </a:r>
                      <a:endParaRPr kumimoji="1" lang="ja-JP" altLang="en-US" dirty="0"/>
                    </a:p>
                  </a:txBody>
                  <a:tcPr/>
                </a:tc>
              </a:tr>
              <a:tr h="370840">
                <a:tc>
                  <a:txBody>
                    <a:bodyPr/>
                    <a:lstStyle/>
                    <a:p>
                      <a:r>
                        <a:rPr kumimoji="1" lang="en-US" altLang="ja-JP" dirty="0" smtClean="0"/>
                        <a:t>“D”</a:t>
                      </a:r>
                      <a:endParaRPr kumimoji="1" lang="ja-JP" altLang="en-US" dirty="0"/>
                    </a:p>
                  </a:txBody>
                  <a:tcPr/>
                </a:tc>
                <a:tc>
                  <a:txBody>
                    <a:bodyPr/>
                    <a:lstStyle/>
                    <a:p>
                      <a:r>
                        <a:rPr kumimoji="1" lang="ja-JP" altLang="en-US" dirty="0" smtClean="0"/>
                        <a:t>期間内の日数</a:t>
                      </a:r>
                      <a:endParaRPr kumimoji="1" lang="ja-JP" altLang="en-US" dirty="0"/>
                    </a:p>
                  </a:txBody>
                  <a:tcPr/>
                </a:tc>
              </a:tr>
              <a:tr h="370840">
                <a:tc>
                  <a:txBody>
                    <a:bodyPr/>
                    <a:lstStyle/>
                    <a:p>
                      <a:r>
                        <a:rPr kumimoji="1" lang="en-US" altLang="ja-JP" dirty="0" smtClean="0"/>
                        <a:t>“MD”</a:t>
                      </a:r>
                      <a:endParaRPr kumimoji="1" lang="ja-JP" altLang="en-US" dirty="0"/>
                    </a:p>
                  </a:txBody>
                  <a:tcPr/>
                </a:tc>
                <a:tc>
                  <a:txBody>
                    <a:bodyPr/>
                    <a:lstStyle/>
                    <a:p>
                      <a:r>
                        <a:rPr kumimoji="1" lang="ja-JP" altLang="en-US" dirty="0" smtClean="0"/>
                        <a:t>開始日から終了日までの日数。この場合、月と年は考慮されません。</a:t>
                      </a:r>
                      <a:endParaRPr kumimoji="1" lang="ja-JP" altLang="en-US" dirty="0"/>
                    </a:p>
                  </a:txBody>
                  <a:tcPr/>
                </a:tc>
              </a:tr>
              <a:tr h="370840">
                <a:tc>
                  <a:txBody>
                    <a:bodyPr/>
                    <a:lstStyle/>
                    <a:p>
                      <a:r>
                        <a:rPr kumimoji="1" lang="en-US" altLang="ja-JP" dirty="0" smtClean="0"/>
                        <a:t>“YM”</a:t>
                      </a:r>
                      <a:endParaRPr kumimoji="1" lang="ja-JP" altLang="en-US" dirty="0"/>
                    </a:p>
                  </a:txBody>
                  <a:tcPr/>
                </a:tc>
                <a:tc>
                  <a:txBody>
                    <a:bodyPr/>
                    <a:lstStyle/>
                    <a:p>
                      <a:r>
                        <a:rPr kumimoji="1" lang="ja-JP" altLang="en-US" dirty="0" smtClean="0"/>
                        <a:t>開始日から終了日までの月数。この場合、日と年は考慮されません。</a:t>
                      </a:r>
                      <a:endParaRPr kumimoji="1" lang="ja-JP" altLang="en-US" dirty="0"/>
                    </a:p>
                  </a:txBody>
                  <a:tcPr/>
                </a:tc>
              </a:tr>
              <a:tr h="370840">
                <a:tc>
                  <a:txBody>
                    <a:bodyPr/>
                    <a:lstStyle/>
                    <a:p>
                      <a:r>
                        <a:rPr kumimoji="1" lang="en-US" altLang="ja-JP" dirty="0" smtClean="0"/>
                        <a:t>“YD”</a:t>
                      </a:r>
                      <a:endParaRPr kumimoji="1" lang="ja-JP" altLang="en-US" dirty="0"/>
                    </a:p>
                  </a:txBody>
                  <a:tcPr/>
                </a:tc>
                <a:tc>
                  <a:txBody>
                    <a:bodyPr/>
                    <a:lstStyle/>
                    <a:p>
                      <a:r>
                        <a:rPr kumimoji="1" lang="ja-JP" altLang="en-US" dirty="0" smtClean="0"/>
                        <a:t>開始日から終了日までの日数。この場合、年は考慮されません。</a:t>
                      </a:r>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13</a:t>
            </a:fld>
            <a:endParaRPr kumimoji="1" lang="ja-JP" altLang="en-US"/>
          </a:p>
        </p:txBody>
      </p:sp>
      <p:sp>
        <p:nvSpPr>
          <p:cNvPr id="8" name="テキスト ボックス 7"/>
          <p:cNvSpPr txBox="1"/>
          <p:nvPr/>
        </p:nvSpPr>
        <p:spPr>
          <a:xfrm>
            <a:off x="457200" y="1628800"/>
            <a:ext cx="8229600" cy="64633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ja-JP" altLang="en-US" dirty="0" smtClean="0"/>
              <a:t>書式</a:t>
            </a:r>
            <a:r>
              <a:rPr lang="en-US" altLang="ja-JP" dirty="0" smtClean="0"/>
              <a:t>=DATEDIF(</a:t>
            </a:r>
            <a:r>
              <a:rPr lang="ja-JP" altLang="en-US" dirty="0" smtClean="0"/>
              <a:t>開始日</a:t>
            </a:r>
            <a:r>
              <a:rPr lang="en-US" altLang="ja-JP" dirty="0" smtClean="0"/>
              <a:t>,</a:t>
            </a:r>
            <a:r>
              <a:rPr lang="ja-JP" altLang="en-US" dirty="0" smtClean="0"/>
              <a:t>終了日</a:t>
            </a:r>
            <a:r>
              <a:rPr lang="en-US" altLang="ja-JP" dirty="0" smtClean="0"/>
              <a:t>,</a:t>
            </a:r>
            <a:r>
              <a:rPr lang="ja-JP" altLang="en-US" dirty="0" smtClean="0"/>
              <a:t>単位</a:t>
            </a:r>
            <a:r>
              <a:rPr lang="en-US" altLang="ja-JP" dirty="0" smtClean="0"/>
              <a:t>)</a:t>
            </a:r>
          </a:p>
          <a:p>
            <a:r>
              <a:rPr lang="ja-JP" altLang="en-US" dirty="0" smtClean="0"/>
              <a:t>日付はクォーテーション マークを前後に付けた文字列 </a:t>
            </a:r>
            <a:r>
              <a:rPr lang="en-US" altLang="ja-JP" dirty="0" smtClean="0"/>
              <a:t>(</a:t>
            </a:r>
            <a:r>
              <a:rPr lang="ja-JP" altLang="en-US" dirty="0" smtClean="0"/>
              <a:t>たとえば </a:t>
            </a:r>
            <a:r>
              <a:rPr lang="en-US" altLang="ja-JP" dirty="0" smtClean="0"/>
              <a:t>"2001/1/30" </a:t>
            </a:r>
            <a:r>
              <a:rPr lang="ja-JP" altLang="en-US" dirty="0" smtClean="0"/>
              <a:t>など</a:t>
            </a:r>
            <a:r>
              <a:rPr lang="en-US" altLang="ja-JP" dirty="0" smtClean="0"/>
              <a:t>)</a:t>
            </a:r>
            <a:endParaRPr lang="en-US" altLang="ja-JP" dirty="0" smtClean="0"/>
          </a:p>
        </p:txBody>
      </p:sp>
      <p:sp>
        <p:nvSpPr>
          <p:cNvPr id="9" name="テキスト ボックス 12"/>
          <p:cNvSpPr txBox="1"/>
          <p:nvPr/>
        </p:nvSpPr>
        <p:spPr>
          <a:xfrm>
            <a:off x="468000" y="5805264"/>
            <a:ext cx="82080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buClr>
                <a:schemeClr val="accent1"/>
              </a:buClr>
              <a:buFont typeface="Wingdings" pitchFamily="2" charset="2"/>
              <a:buChar char="l"/>
            </a:pPr>
            <a:r>
              <a:rPr lang="ja-JP" altLang="en-US" dirty="0" smtClean="0"/>
              <a:t>練習　講習会フォルダの</a:t>
            </a:r>
            <a:r>
              <a:rPr lang="ja-JP" altLang="en-US" dirty="0" smtClean="0"/>
              <a:t>「</a:t>
            </a:r>
            <a:r>
              <a:rPr lang="en-US" altLang="ja-JP" dirty="0" smtClean="0"/>
              <a:t>DATEDIF</a:t>
            </a:r>
            <a:r>
              <a:rPr lang="ja-JP" altLang="en-US" dirty="0" smtClean="0"/>
              <a:t>関数練習</a:t>
            </a:r>
            <a:r>
              <a:rPr lang="en-US" altLang="ja-JP" dirty="0" smtClean="0"/>
              <a:t>.xls</a:t>
            </a:r>
            <a:r>
              <a:rPr lang="ja-JP" altLang="en-US" dirty="0" smtClean="0"/>
              <a:t>」を開き、グレーのセルに入力してください。</a:t>
            </a:r>
            <a:endParaRPr kumimoji="1" lang="ja-JP" altLang="en-US" dirty="0"/>
          </a:p>
        </p:txBody>
      </p:sp>
    </p:spTree>
    <p:extLst>
      <p:ext uri="{BB962C8B-B14F-4D97-AF65-F5344CB8AC3E}">
        <p14:creationId xmlns:p14="http://schemas.microsoft.com/office/powerpoint/2010/main" val="4232526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日付と時間はシリアル値</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シリアル値と</a:t>
            </a:r>
            <a:r>
              <a:rPr lang="ja-JP" altLang="en-US" dirty="0" smtClean="0"/>
              <a:t>は、</a:t>
            </a:r>
            <a:r>
              <a:rPr lang="en-US" altLang="ja-JP" dirty="0" smtClean="0"/>
              <a:t>Excel</a:t>
            </a:r>
            <a:r>
              <a:rPr lang="ja-JP" altLang="en-US" dirty="0" smtClean="0"/>
              <a:t>で日付や時刻の計算に使用されるコード</a:t>
            </a:r>
            <a:r>
              <a:rPr lang="en-US" altLang="ja-JP" dirty="0" smtClean="0"/>
              <a:t>(</a:t>
            </a:r>
            <a:r>
              <a:rPr lang="ja-JP" altLang="en-US" dirty="0" smtClean="0"/>
              <a:t>値）</a:t>
            </a:r>
            <a:endParaRPr kumimoji="1" lang="ja-JP" altLang="en-US" dirty="0"/>
          </a:p>
        </p:txBody>
      </p:sp>
      <p:sp>
        <p:nvSpPr>
          <p:cNvPr id="4" name="日付プレースホルダー 3"/>
          <p:cNvSpPr>
            <a:spLocks noGrp="1"/>
          </p:cNvSpPr>
          <p:nvPr>
            <p:ph type="dt" sz="half" idx="10"/>
          </p:nvPr>
        </p:nvSpPr>
        <p:spPr/>
        <p:txBody>
          <a:bodyPr/>
          <a:lstStyle/>
          <a:p>
            <a:fld id="{48A2B55B-D6C2-46C3-88EC-9789CE083173}"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2</a:t>
            </a:fld>
            <a:endParaRPr kumimoji="1" lang="ja-JP" altLang="en-US"/>
          </a:p>
        </p:txBody>
      </p:sp>
      <p:pic>
        <p:nvPicPr>
          <p:cNvPr id="1026" name="図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3019722"/>
            <a:ext cx="5324475" cy="10477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027" name="図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3648" y="4603973"/>
            <a:ext cx="5372100" cy="1057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9" name="テキスト ボックス 8"/>
          <p:cNvSpPr txBox="1"/>
          <p:nvPr/>
        </p:nvSpPr>
        <p:spPr>
          <a:xfrm>
            <a:off x="457200" y="4149080"/>
            <a:ext cx="82296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ja-JP" altLang="en-US" dirty="0" smtClean="0"/>
              <a:t>シリアル値は「</a:t>
            </a:r>
            <a:r>
              <a:rPr lang="en-US" altLang="ja-JP" dirty="0" smtClean="0"/>
              <a:t>1</a:t>
            </a:r>
            <a:r>
              <a:rPr lang="ja-JP" altLang="en-US" dirty="0" smtClean="0"/>
              <a:t>」（</a:t>
            </a:r>
            <a:r>
              <a:rPr lang="en-US" altLang="ja-JP" dirty="0" smtClean="0"/>
              <a:t>1900</a:t>
            </a:r>
            <a:r>
              <a:rPr lang="ja-JP" altLang="en-US" dirty="0" smtClean="0"/>
              <a:t>年</a:t>
            </a:r>
            <a:r>
              <a:rPr lang="en-US" altLang="ja-JP" dirty="0" smtClean="0"/>
              <a:t>1</a:t>
            </a:r>
            <a:r>
              <a:rPr lang="ja-JP" altLang="en-US" dirty="0" smtClean="0"/>
              <a:t>月</a:t>
            </a:r>
            <a:r>
              <a:rPr lang="en-US" altLang="ja-JP" dirty="0" smtClean="0"/>
              <a:t>1</a:t>
            </a:r>
            <a:r>
              <a:rPr lang="ja-JP" altLang="en-US" dirty="0" smtClean="0"/>
              <a:t>日）から「</a:t>
            </a:r>
            <a:r>
              <a:rPr lang="en-US" altLang="ja-JP" dirty="0" smtClean="0"/>
              <a:t>2958465</a:t>
            </a:r>
            <a:r>
              <a:rPr lang="ja-JP" altLang="en-US" dirty="0" smtClean="0"/>
              <a:t>」（</a:t>
            </a:r>
            <a:r>
              <a:rPr lang="en-US" altLang="ja-JP" dirty="0" smtClean="0"/>
              <a:t>9999</a:t>
            </a:r>
            <a:r>
              <a:rPr lang="ja-JP" altLang="en-US" dirty="0" smtClean="0"/>
              <a:t>年</a:t>
            </a:r>
            <a:r>
              <a:rPr lang="en-US" altLang="ja-JP" dirty="0" smtClean="0"/>
              <a:t>12</a:t>
            </a:r>
            <a:r>
              <a:rPr lang="ja-JP" altLang="en-US" dirty="0" smtClean="0"/>
              <a:t>月</a:t>
            </a:r>
            <a:r>
              <a:rPr lang="en-US" altLang="ja-JP" dirty="0" smtClean="0"/>
              <a:t>31</a:t>
            </a:r>
            <a:r>
              <a:rPr lang="ja-JP" altLang="en-US" dirty="0" smtClean="0"/>
              <a:t>日）まで</a:t>
            </a:r>
            <a:endParaRPr kumimoji="1" lang="ja-JP" altLang="en-US" dirty="0"/>
          </a:p>
        </p:txBody>
      </p:sp>
    </p:spTree>
    <p:extLst>
      <p:ext uri="{BB962C8B-B14F-4D97-AF65-F5344CB8AC3E}">
        <p14:creationId xmlns:p14="http://schemas.microsoft.com/office/powerpoint/2010/main" val="349003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日付と時刻の入力</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607370424"/>
              </p:ext>
            </p:extLst>
          </p:nvPr>
        </p:nvGraphicFramePr>
        <p:xfrm>
          <a:off x="467544" y="2132856"/>
          <a:ext cx="8262084" cy="3017520"/>
        </p:xfrm>
        <a:graphic>
          <a:graphicData uri="http://schemas.openxmlformats.org/drawingml/2006/table">
            <a:tbl>
              <a:tblPr firstCol="1" lastCol="1" bandRow="1" bandCol="1">
                <a:tableStyleId>{5C22544A-7EE6-4342-B048-85BDC9FD1C3A}</a:tableStyleId>
              </a:tblPr>
              <a:tblGrid>
                <a:gridCol w="1584176"/>
                <a:gridCol w="6677908"/>
              </a:tblGrid>
              <a:tr h="765574">
                <a:tc>
                  <a:txBody>
                    <a:bodyPr/>
                    <a:lstStyle/>
                    <a:p>
                      <a:pPr algn="ctr">
                        <a:spcAft>
                          <a:spcPts val="0"/>
                        </a:spcAft>
                      </a:pPr>
                      <a:endParaRPr lang="en-US" sz="1800" kern="100" dirty="0">
                        <a:effectLst/>
                        <a:latin typeface="Century"/>
                        <a:ea typeface="ＭＳ Ｐゴシック"/>
                        <a:cs typeface="Times New Roman"/>
                      </a:endParaRPr>
                    </a:p>
                  </a:txBody>
                  <a:tcPr marL="68580" marR="68580" marT="0" marB="0" anchor="ctr"/>
                </a:tc>
                <a:tc>
                  <a:txBody>
                    <a:bodyPr/>
                    <a:lstStyle/>
                    <a:p>
                      <a:pPr algn="just">
                        <a:spcAft>
                          <a:spcPts val="0"/>
                        </a:spcAft>
                      </a:pPr>
                      <a:r>
                        <a:rPr lang="ja-JP" sz="1800" b="0" kern="100" dirty="0">
                          <a:effectLst/>
                        </a:rPr>
                        <a:t>日付を「</a:t>
                      </a:r>
                      <a:r>
                        <a:rPr lang="en-US" sz="1800" b="0" kern="100" dirty="0">
                          <a:effectLst/>
                        </a:rPr>
                        <a:t>2006/3/1</a:t>
                      </a:r>
                      <a:r>
                        <a:rPr lang="ja-JP" sz="1800" b="0" kern="100" dirty="0">
                          <a:effectLst/>
                        </a:rPr>
                        <a:t>」や「</a:t>
                      </a:r>
                      <a:r>
                        <a:rPr lang="en-US" sz="1800" b="0" kern="100" dirty="0">
                          <a:effectLst/>
                        </a:rPr>
                        <a:t>2006-3-1</a:t>
                      </a:r>
                      <a:r>
                        <a:rPr lang="ja-JP" sz="1800" b="0" kern="100" dirty="0">
                          <a:effectLst/>
                        </a:rPr>
                        <a:t>」と入力すると、「</a:t>
                      </a:r>
                      <a:r>
                        <a:rPr lang="en-US" sz="1800" b="0" kern="100" dirty="0">
                          <a:effectLst/>
                        </a:rPr>
                        <a:t>2006/3/1</a:t>
                      </a:r>
                      <a:r>
                        <a:rPr lang="ja-JP" sz="1800" b="0" kern="100" dirty="0">
                          <a:effectLst/>
                        </a:rPr>
                        <a:t>」と表示します。</a:t>
                      </a:r>
                    </a:p>
                    <a:p>
                      <a:pPr algn="just">
                        <a:spcAft>
                          <a:spcPts val="0"/>
                        </a:spcAft>
                      </a:pPr>
                      <a:r>
                        <a:rPr lang="ja-JP" sz="1800" b="0" kern="100" dirty="0">
                          <a:effectLst/>
                        </a:rPr>
                        <a:t>時刻</a:t>
                      </a:r>
                      <a:r>
                        <a:rPr lang="ja-JP" sz="1800" b="0" kern="100" dirty="0" smtClean="0">
                          <a:effectLst/>
                        </a:rPr>
                        <a:t>を「</a:t>
                      </a:r>
                      <a:r>
                        <a:rPr lang="en-US" sz="1800" b="0" kern="100" dirty="0">
                          <a:effectLst/>
                        </a:rPr>
                        <a:t>15</a:t>
                      </a:r>
                      <a:r>
                        <a:rPr lang="ja-JP" sz="1800" b="0" kern="100" dirty="0">
                          <a:effectLst/>
                        </a:rPr>
                        <a:t>：</a:t>
                      </a:r>
                      <a:r>
                        <a:rPr lang="en-US" sz="1800" b="0" kern="100" dirty="0">
                          <a:effectLst/>
                        </a:rPr>
                        <a:t>00</a:t>
                      </a:r>
                      <a:r>
                        <a:rPr lang="ja-JP" sz="1800" b="0" kern="100" dirty="0">
                          <a:effectLst/>
                        </a:rPr>
                        <a:t>」と入力すると時刻の表示をします</a:t>
                      </a:r>
                      <a:r>
                        <a:rPr lang="ja-JP" sz="1800" b="0" kern="100" dirty="0" smtClean="0">
                          <a:effectLst/>
                        </a:rPr>
                        <a:t>。</a:t>
                      </a:r>
                      <a:endParaRPr lang="en-US" altLang="ja-JP" sz="1800" b="0" kern="100" dirty="0" smtClean="0">
                        <a:effectLst/>
                      </a:endParaRPr>
                    </a:p>
                    <a:p>
                      <a:pPr algn="just">
                        <a:spcAft>
                          <a:spcPts val="0"/>
                        </a:spcAft>
                      </a:pPr>
                      <a:r>
                        <a:rPr lang="ja-JP" sz="1800" b="0" kern="100" dirty="0" smtClean="0">
                          <a:effectLst/>
                        </a:rPr>
                        <a:t>数値</a:t>
                      </a:r>
                      <a:r>
                        <a:rPr lang="ja-JP" sz="1800" b="0" kern="100" dirty="0">
                          <a:effectLst/>
                        </a:rPr>
                        <a:t>はコロン</a:t>
                      </a:r>
                      <a:r>
                        <a:rPr lang="en-US" sz="1800" b="0" kern="100" dirty="0">
                          <a:effectLst/>
                        </a:rPr>
                        <a:t>(:)</a:t>
                      </a:r>
                      <a:r>
                        <a:rPr lang="ja-JP" sz="1800" b="0" kern="100" dirty="0">
                          <a:effectLst/>
                        </a:rPr>
                        <a:t>で区切ります。</a:t>
                      </a:r>
                    </a:p>
                    <a:p>
                      <a:pPr algn="just">
                        <a:spcAft>
                          <a:spcPts val="0"/>
                        </a:spcAft>
                      </a:pPr>
                      <a:r>
                        <a:rPr lang="ja-JP" sz="1800" b="0" kern="100" dirty="0" smtClean="0">
                          <a:effectLst/>
                        </a:rPr>
                        <a:t>日付</a:t>
                      </a:r>
                      <a:r>
                        <a:rPr lang="ja-JP" altLang="en-US" sz="1800" b="0" kern="100" dirty="0" smtClean="0">
                          <a:effectLst/>
                        </a:rPr>
                        <a:t>・</a:t>
                      </a:r>
                      <a:r>
                        <a:rPr lang="ja-JP" sz="1800" b="0" kern="100" dirty="0" smtClean="0">
                          <a:effectLst/>
                        </a:rPr>
                        <a:t>時刻</a:t>
                      </a:r>
                      <a:r>
                        <a:rPr lang="ja-JP" sz="1800" b="0" kern="100" dirty="0">
                          <a:effectLst/>
                        </a:rPr>
                        <a:t>　→　</a:t>
                      </a:r>
                      <a:r>
                        <a:rPr lang="ja-JP" sz="1800" b="0" kern="100" dirty="0">
                          <a:solidFill>
                            <a:srgbClr xmlns:mc="http://schemas.openxmlformats.org/markup-compatibility/2006" xmlns:a14="http://schemas.microsoft.com/office/drawing/2010/main" val="FF0000" mc:Ignorable=""/>
                          </a:solidFill>
                          <a:effectLst/>
                        </a:rPr>
                        <a:t>右詰めで表示</a:t>
                      </a:r>
                      <a:r>
                        <a:rPr lang="ja-JP" sz="1800" b="0" kern="100" dirty="0">
                          <a:effectLst/>
                        </a:rPr>
                        <a:t>されます。</a:t>
                      </a:r>
                      <a:endParaRPr lang="ja-JP" sz="1800" b="0" kern="100" dirty="0">
                        <a:effectLst/>
                        <a:latin typeface="Century"/>
                        <a:ea typeface="ＭＳ Ｐゴシック"/>
                        <a:cs typeface="Times New Roman"/>
                      </a:endParaRPr>
                    </a:p>
                  </a:txBody>
                  <a:tcPr marL="68580" marR="68580" marT="0" marB="0"/>
                </a:tc>
              </a:tr>
              <a:tr h="1020765">
                <a:tc>
                  <a:txBody>
                    <a:bodyPr/>
                    <a:lstStyle/>
                    <a:p>
                      <a:pPr algn="ctr">
                        <a:spcAft>
                          <a:spcPts val="0"/>
                        </a:spcAft>
                      </a:pPr>
                      <a:endParaRPr lang="en-US" sz="1800" kern="100">
                        <a:effectLst/>
                        <a:latin typeface="Century"/>
                        <a:ea typeface="ＭＳ Ｐゴシック"/>
                        <a:cs typeface="Times New Roman"/>
                      </a:endParaRPr>
                    </a:p>
                  </a:txBody>
                  <a:tcPr marL="68580" marR="68580" marT="0" marB="0" anchor="ctr"/>
                </a:tc>
                <a:tc>
                  <a:txBody>
                    <a:bodyPr/>
                    <a:lstStyle/>
                    <a:p>
                      <a:pPr algn="just">
                        <a:spcAft>
                          <a:spcPts val="0"/>
                        </a:spcAft>
                      </a:pPr>
                      <a:r>
                        <a:rPr lang="ja-JP" sz="1800" b="0" kern="100" dirty="0">
                          <a:effectLst/>
                        </a:rPr>
                        <a:t>日付を「</a:t>
                      </a:r>
                      <a:r>
                        <a:rPr lang="en-US" sz="1800" b="0" kern="100" dirty="0">
                          <a:effectLst/>
                        </a:rPr>
                        <a:t>2006.3.1</a:t>
                      </a:r>
                      <a:r>
                        <a:rPr lang="ja-JP" sz="1800" b="0" kern="100" dirty="0">
                          <a:effectLst/>
                        </a:rPr>
                        <a:t>」と入力すると、「</a:t>
                      </a:r>
                      <a:r>
                        <a:rPr lang="en-US" sz="1800" b="0" kern="100" dirty="0">
                          <a:effectLst/>
                        </a:rPr>
                        <a:t>2006.3.1</a:t>
                      </a:r>
                      <a:r>
                        <a:rPr lang="ja-JP" sz="1800" b="0" kern="100" dirty="0">
                          <a:effectLst/>
                        </a:rPr>
                        <a:t>」と表示し、日付になりません</a:t>
                      </a:r>
                    </a:p>
                    <a:p>
                      <a:pPr algn="just">
                        <a:spcAft>
                          <a:spcPts val="0"/>
                        </a:spcAft>
                      </a:pPr>
                      <a:r>
                        <a:rPr lang="ja-JP" sz="1800" b="0" kern="100" dirty="0">
                          <a:effectLst/>
                        </a:rPr>
                        <a:t>時刻を「</a:t>
                      </a:r>
                      <a:r>
                        <a:rPr lang="en-US" sz="1800" b="0" kern="100" dirty="0">
                          <a:effectLst/>
                        </a:rPr>
                        <a:t>15,00</a:t>
                      </a:r>
                      <a:r>
                        <a:rPr lang="ja-JP" sz="1800" b="0" kern="100" dirty="0">
                          <a:effectLst/>
                        </a:rPr>
                        <a:t>」と入力すると、時刻にはなりません。ただし、「</a:t>
                      </a:r>
                      <a:r>
                        <a:rPr lang="en-US" sz="1800" b="0" kern="100" dirty="0">
                          <a:effectLst/>
                        </a:rPr>
                        <a:t>15,000</a:t>
                      </a:r>
                      <a:r>
                        <a:rPr lang="ja-JP" sz="1800" b="0" kern="100" dirty="0">
                          <a:effectLst/>
                        </a:rPr>
                        <a:t>」と入力すると桁区切りの数値になります</a:t>
                      </a:r>
                      <a:r>
                        <a:rPr lang="ja-JP" sz="1800" b="0" kern="100" dirty="0" smtClean="0">
                          <a:effectLst/>
                        </a:rPr>
                        <a:t>。</a:t>
                      </a:r>
                      <a:endParaRPr lang="en-US" altLang="ja-JP" sz="1800" b="0" kern="100" dirty="0" smtClean="0">
                        <a:effectLst/>
                      </a:endParaRPr>
                    </a:p>
                    <a:p>
                      <a:pPr algn="just">
                        <a:spcAft>
                          <a:spcPts val="0"/>
                        </a:spcAft>
                      </a:pPr>
                      <a:r>
                        <a:rPr lang="ja-JP" sz="1800" b="0" kern="100" dirty="0" smtClean="0">
                          <a:effectLst/>
                        </a:rPr>
                        <a:t>「</a:t>
                      </a:r>
                      <a:r>
                        <a:rPr lang="en-US" sz="1800" b="0" kern="100" dirty="0">
                          <a:effectLst/>
                        </a:rPr>
                        <a:t>15.00</a:t>
                      </a:r>
                      <a:r>
                        <a:rPr lang="ja-JP" sz="1800" b="0" kern="100" dirty="0">
                          <a:effectLst/>
                        </a:rPr>
                        <a:t>」の場合は数値です。</a:t>
                      </a:r>
                    </a:p>
                    <a:p>
                      <a:pPr algn="just">
                        <a:spcAft>
                          <a:spcPts val="0"/>
                        </a:spcAft>
                      </a:pPr>
                      <a:r>
                        <a:rPr lang="ja-JP" sz="1800" b="0" kern="100" dirty="0" smtClean="0">
                          <a:effectLst/>
                        </a:rPr>
                        <a:t>左詰め</a:t>
                      </a:r>
                      <a:r>
                        <a:rPr lang="ja-JP" altLang="en-US" sz="1800" b="0" kern="100" dirty="0" smtClean="0">
                          <a:effectLst/>
                        </a:rPr>
                        <a:t>の</a:t>
                      </a:r>
                      <a:r>
                        <a:rPr lang="ja-JP" sz="1800" b="0" kern="100" dirty="0" smtClean="0">
                          <a:effectLst/>
                        </a:rPr>
                        <a:t>数値</a:t>
                      </a:r>
                      <a:r>
                        <a:rPr lang="ja-JP" sz="1800" b="0" kern="100" dirty="0">
                          <a:effectLst/>
                        </a:rPr>
                        <a:t>として表示されます。</a:t>
                      </a:r>
                      <a:endParaRPr lang="ja-JP" sz="1800" b="0" kern="100" dirty="0">
                        <a:effectLst/>
                        <a:latin typeface="Century"/>
                        <a:ea typeface="ＭＳ Ｐゴシック"/>
                        <a:cs typeface="Times New Roman"/>
                      </a:endParaRPr>
                    </a:p>
                  </a:txBody>
                  <a:tcPr marL="68580" marR="68580" marT="0" marB="0"/>
                </a:tc>
              </a:tr>
            </a:tbl>
          </a:graphicData>
        </a:graphic>
      </p:graphicFrame>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a:xfrm>
            <a:off x="3059832" y="6381328"/>
            <a:ext cx="2895600" cy="365125"/>
          </a:xfrm>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3</a:t>
            </a:fld>
            <a:endParaRPr kumimoji="1" lang="ja-JP" altLang="en-US"/>
          </a:p>
        </p:txBody>
      </p:sp>
      <p:pic>
        <p:nvPicPr>
          <p:cNvPr id="2050" name="図 2" descr="06Mar1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39" y="2276863"/>
            <a:ext cx="1257300" cy="542925"/>
          </a:xfrm>
          <a:prstGeom prst="rect">
            <a:avLst/>
          </a:prstGeom>
          <a:noFill/>
          <a:extLst>
            <a:ext uri="{909E8E84-426E-40DD-AFC4-6F175D3DCCD1}">
              <a14:hiddenFill xmlns:a14="http://schemas.microsoft.com/office/drawing/2010/main">
                <a:solidFill>
                  <a:srgbClr xmlns:mc="http://schemas.openxmlformats.org/markup-compatibility/2006" val="FFFFFF" mc:Ignorable=""/>
                </a:solidFill>
              </a14:hiddenFill>
            </a:ext>
          </a:extLst>
        </p:spPr>
      </p:pic>
      <p:pic>
        <p:nvPicPr>
          <p:cNvPr id="2049" name="図 1" descr="06Mar1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43" y="3645017"/>
            <a:ext cx="1228725" cy="704850"/>
          </a:xfrm>
          <a:prstGeom prst="rect">
            <a:avLst/>
          </a:prstGeom>
          <a:noFill/>
          <a:extLst>
            <a:ext uri="{909E8E84-426E-40DD-AFC4-6F175D3DCCD1}">
              <a14:hiddenFill xmlns:a14="http://schemas.microsoft.com/office/drawing/2010/main">
                <a:solidFill>
                  <a:srgbClr xmlns:mc="http://schemas.openxmlformats.org/markup-compatibility/2006" val="FFFFFF" mc:Ignorable=""/>
                </a:solidFill>
              </a14:hiddenFill>
            </a:ext>
          </a:extLst>
        </p:spPr>
      </p:pic>
      <p:sp>
        <p:nvSpPr>
          <p:cNvPr id="10" name="テキスト ボックス 12"/>
          <p:cNvSpPr txBox="1"/>
          <p:nvPr/>
        </p:nvSpPr>
        <p:spPr>
          <a:xfrm>
            <a:off x="468000" y="5374957"/>
            <a:ext cx="82080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buClr>
                <a:schemeClr val="accent1"/>
              </a:buClr>
              <a:buFont typeface="Wingdings" pitchFamily="2" charset="2"/>
              <a:buChar char="l"/>
            </a:pPr>
            <a:r>
              <a:rPr lang="ja-JP" altLang="en-US" dirty="0" smtClean="0"/>
              <a:t>練習　講習会フォルダの</a:t>
            </a:r>
            <a:r>
              <a:rPr lang="ja-JP" altLang="en-US" dirty="0" smtClean="0"/>
              <a:t>「日付時刻入力練習</a:t>
            </a:r>
            <a:r>
              <a:rPr lang="en-US" altLang="ja-JP" dirty="0" smtClean="0"/>
              <a:t>.xls</a:t>
            </a:r>
            <a:r>
              <a:rPr lang="ja-JP" altLang="en-US" dirty="0" smtClean="0"/>
              <a:t>」を開き、各シートの練習をします。</a:t>
            </a:r>
            <a:endParaRPr kumimoji="1" lang="ja-JP" altLang="en-US" dirty="0"/>
          </a:p>
        </p:txBody>
      </p:sp>
    </p:spTree>
    <p:extLst>
      <p:ext uri="{BB962C8B-B14F-4D97-AF65-F5344CB8AC3E}">
        <p14:creationId xmlns:p14="http://schemas.microsoft.com/office/powerpoint/2010/main" val="16678877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日付の特殊な入力</a:t>
            </a:r>
            <a:endParaRPr kumimoji="1" lang="ja-JP" altLang="en-US" dirty="0"/>
          </a:p>
        </p:txBody>
      </p:sp>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71850" y="2401094"/>
            <a:ext cx="2400300" cy="2924175"/>
          </a:xfrm>
        </p:spPr>
      </p:pic>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4</a:t>
            </a:fld>
            <a:endParaRPr kumimoji="1" lang="ja-JP" altLang="en-US"/>
          </a:p>
        </p:txBody>
      </p:sp>
      <p:sp>
        <p:nvSpPr>
          <p:cNvPr id="8" name="線吹き出し 1 (枠付き) 7"/>
          <p:cNvSpPr/>
          <p:nvPr/>
        </p:nvSpPr>
        <p:spPr>
          <a:xfrm>
            <a:off x="6217223" y="2472735"/>
            <a:ext cx="1296000" cy="369332"/>
          </a:xfrm>
          <a:prstGeom prst="borderCallout1">
            <a:avLst>
              <a:gd name="adj1" fmla="val 46031"/>
              <a:gd name="adj2" fmla="val 365"/>
              <a:gd name="adj3" fmla="val 117455"/>
              <a:gd name="adj4" fmla="val -38749"/>
            </a:avLst>
          </a:prstGeom>
          <a:ln w="19050">
            <a:headEnd type="none" w="med" len="med"/>
            <a:tailEnd type="triangle" w="med" len="med"/>
          </a:ln>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kumimoji="1" lang="en-US" altLang="ja-JP" dirty="0" smtClean="0"/>
              <a:t>2010/1/1</a:t>
            </a:r>
            <a:endParaRPr kumimoji="1" lang="ja-JP" altLang="en-US" dirty="0"/>
          </a:p>
        </p:txBody>
      </p:sp>
      <p:sp>
        <p:nvSpPr>
          <p:cNvPr id="9" name="線吹き出し 1 (枠付き) 8"/>
          <p:cNvSpPr/>
          <p:nvPr/>
        </p:nvSpPr>
        <p:spPr>
          <a:xfrm>
            <a:off x="6228184" y="3418240"/>
            <a:ext cx="1296000" cy="370800"/>
          </a:xfrm>
          <a:prstGeom prst="borderCallout1">
            <a:avLst>
              <a:gd name="adj1" fmla="val 46031"/>
              <a:gd name="adj2" fmla="val 365"/>
              <a:gd name="adj3" fmla="val 117455"/>
              <a:gd name="adj4" fmla="val -38749"/>
            </a:avLst>
          </a:prstGeom>
          <a:ln w="19050">
            <a:headEnd type="none" w="med" len="med"/>
            <a:tailEnd type="triangle" w="med" len="med"/>
          </a:ln>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kumimoji="1" lang="en-US" altLang="ja-JP" dirty="0" smtClean="0"/>
              <a:t>2010/12/31</a:t>
            </a:r>
            <a:endParaRPr kumimoji="1" lang="ja-JP" altLang="en-US" dirty="0"/>
          </a:p>
        </p:txBody>
      </p:sp>
      <p:sp>
        <p:nvSpPr>
          <p:cNvPr id="10" name="線吹き出し 1 (枠付き) 9"/>
          <p:cNvSpPr/>
          <p:nvPr/>
        </p:nvSpPr>
        <p:spPr>
          <a:xfrm>
            <a:off x="6228184" y="3861048"/>
            <a:ext cx="1296000" cy="369332"/>
          </a:xfrm>
          <a:prstGeom prst="borderCallout1">
            <a:avLst>
              <a:gd name="adj1" fmla="val 46031"/>
              <a:gd name="adj2" fmla="val 365"/>
              <a:gd name="adj3" fmla="val 117455"/>
              <a:gd name="adj4" fmla="val -38749"/>
            </a:avLst>
          </a:prstGeom>
          <a:ln w="19050">
            <a:headEnd type="none" w="med" len="med"/>
            <a:tailEnd type="triangle" w="med" len="med"/>
          </a:ln>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kumimoji="1" lang="en-US" altLang="ja-JP" dirty="0" smtClean="0"/>
              <a:t>2010/1/13</a:t>
            </a:r>
            <a:endParaRPr kumimoji="1" lang="ja-JP" altLang="en-US" dirty="0"/>
          </a:p>
        </p:txBody>
      </p:sp>
      <p:sp>
        <p:nvSpPr>
          <p:cNvPr id="11" name="線吹き出し 1 (枠付き) 10"/>
          <p:cNvSpPr/>
          <p:nvPr/>
        </p:nvSpPr>
        <p:spPr>
          <a:xfrm>
            <a:off x="6239145" y="4337882"/>
            <a:ext cx="1296000" cy="369332"/>
          </a:xfrm>
          <a:prstGeom prst="borderCallout1">
            <a:avLst>
              <a:gd name="adj1" fmla="val 46031"/>
              <a:gd name="adj2" fmla="val 365"/>
              <a:gd name="adj3" fmla="val 117455"/>
              <a:gd name="adj4" fmla="val -38749"/>
            </a:avLst>
          </a:prstGeom>
          <a:ln w="19050">
            <a:headEnd type="none" w="med" len="med"/>
            <a:tailEnd type="triangle" w="med" len="med"/>
          </a:ln>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kumimoji="1" lang="en-US" altLang="ja-JP" dirty="0" smtClean="0"/>
              <a:t>2010/1/31</a:t>
            </a:r>
            <a:endParaRPr kumimoji="1" lang="ja-JP" altLang="en-US" dirty="0"/>
          </a:p>
        </p:txBody>
      </p:sp>
      <p:sp>
        <p:nvSpPr>
          <p:cNvPr id="12" name="線吹き出し 1 (枠付き) 11"/>
          <p:cNvSpPr/>
          <p:nvPr/>
        </p:nvSpPr>
        <p:spPr>
          <a:xfrm>
            <a:off x="6250106" y="4814716"/>
            <a:ext cx="1296000" cy="369332"/>
          </a:xfrm>
          <a:prstGeom prst="borderCallout1">
            <a:avLst>
              <a:gd name="adj1" fmla="val 46031"/>
              <a:gd name="adj2" fmla="val 365"/>
              <a:gd name="adj3" fmla="val 117455"/>
              <a:gd name="adj4" fmla="val -38749"/>
            </a:avLst>
          </a:prstGeom>
          <a:ln w="19050">
            <a:headEnd type="none" w="med" len="med"/>
            <a:tailEnd type="triangle" w="med" len="med"/>
          </a:ln>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kumimoji="1" lang="en-US" altLang="ja-JP" dirty="0" smtClean="0"/>
              <a:t>1932/1/1</a:t>
            </a:r>
            <a:endParaRPr kumimoji="1" lang="ja-JP" altLang="en-US" dirty="0"/>
          </a:p>
        </p:txBody>
      </p:sp>
    </p:spTree>
    <p:extLst>
      <p:ext uri="{BB962C8B-B14F-4D97-AF65-F5344CB8AC3E}">
        <p14:creationId xmlns:p14="http://schemas.microsoft.com/office/powerpoint/2010/main" val="327284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en-US" altLang="ja-JP" dirty="0" smtClean="0"/>
              <a:t>2</a:t>
            </a:r>
            <a:r>
              <a:rPr kumimoji="1" lang="ja-JP" altLang="en-US" dirty="0" smtClean="0"/>
              <a:t>桁年の解釈</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758349166"/>
              </p:ext>
            </p:extLst>
          </p:nvPr>
        </p:nvGraphicFramePr>
        <p:xfrm>
          <a:off x="467544" y="2492896"/>
          <a:ext cx="8244000" cy="1097280"/>
        </p:xfrm>
        <a:graphic>
          <a:graphicData uri="http://schemas.openxmlformats.org/drawingml/2006/table">
            <a:tbl>
              <a:tblPr firstRow="1" bandRow="1">
                <a:tableStyleId>{5C22544A-7EE6-4342-B048-85BDC9FD1C3A}</a:tableStyleId>
              </a:tblPr>
              <a:tblGrid>
                <a:gridCol w="2592000"/>
                <a:gridCol w="2592000"/>
                <a:gridCol w="1368000"/>
                <a:gridCol w="1692000"/>
              </a:tblGrid>
              <a:tr h="0">
                <a:tc>
                  <a:txBody>
                    <a:bodyPr/>
                    <a:lstStyle/>
                    <a:p>
                      <a:pPr algn="ctr">
                        <a:spcAft>
                          <a:spcPts val="0"/>
                        </a:spcAft>
                      </a:pPr>
                      <a:r>
                        <a:rPr lang="en-US" sz="2400" kern="100" dirty="0">
                          <a:effectLst/>
                        </a:rPr>
                        <a:t>2</a:t>
                      </a:r>
                      <a:r>
                        <a:rPr lang="ja-JP" sz="2400" kern="100" dirty="0">
                          <a:effectLst/>
                        </a:rPr>
                        <a:t>桁の年の範囲</a:t>
                      </a:r>
                      <a:endParaRPr lang="ja-JP" sz="2400" kern="100" dirty="0">
                        <a:effectLst/>
                        <a:latin typeface="Century"/>
                        <a:ea typeface="ＭＳ Ｐゴシック"/>
                        <a:cs typeface="Times New Roman"/>
                      </a:endParaRPr>
                    </a:p>
                  </a:txBody>
                  <a:tcPr marL="68580" marR="68580" marT="0" marB="0"/>
                </a:tc>
                <a:tc>
                  <a:txBody>
                    <a:bodyPr/>
                    <a:lstStyle/>
                    <a:p>
                      <a:pPr algn="ctr">
                        <a:spcAft>
                          <a:spcPts val="0"/>
                        </a:spcAft>
                      </a:pPr>
                      <a:r>
                        <a:rPr lang="ja-JP" sz="2400" kern="100" dirty="0">
                          <a:effectLst/>
                        </a:rPr>
                        <a:t>年数の解釈</a:t>
                      </a:r>
                      <a:endParaRPr lang="ja-JP" sz="2400" kern="100" dirty="0">
                        <a:effectLst/>
                        <a:latin typeface="Century"/>
                        <a:ea typeface="ＭＳ Ｐゴシック"/>
                        <a:cs typeface="Times New Roman"/>
                      </a:endParaRPr>
                    </a:p>
                  </a:txBody>
                  <a:tcPr marL="68580" marR="68580" marT="0" marB="0"/>
                </a:tc>
                <a:tc>
                  <a:txBody>
                    <a:bodyPr/>
                    <a:lstStyle/>
                    <a:p>
                      <a:pPr algn="ctr">
                        <a:spcAft>
                          <a:spcPts val="0"/>
                        </a:spcAft>
                      </a:pPr>
                      <a:r>
                        <a:rPr lang="ja-JP" sz="2400" kern="100" dirty="0">
                          <a:effectLst/>
                        </a:rPr>
                        <a:t>入力例</a:t>
                      </a:r>
                      <a:endParaRPr lang="ja-JP" sz="2400" kern="100" dirty="0">
                        <a:effectLst/>
                        <a:latin typeface="Century"/>
                        <a:ea typeface="ＭＳ Ｐゴシック"/>
                        <a:cs typeface="Times New Roman"/>
                      </a:endParaRPr>
                    </a:p>
                  </a:txBody>
                  <a:tcPr marL="68580" marR="68580" marT="0" marB="0"/>
                </a:tc>
                <a:tc>
                  <a:txBody>
                    <a:bodyPr/>
                    <a:lstStyle/>
                    <a:p>
                      <a:pPr algn="ctr">
                        <a:spcAft>
                          <a:spcPts val="0"/>
                        </a:spcAft>
                      </a:pPr>
                      <a:r>
                        <a:rPr lang="ja-JP" sz="2400" kern="100" dirty="0">
                          <a:effectLst/>
                        </a:rPr>
                        <a:t>表示</a:t>
                      </a:r>
                      <a:endParaRPr lang="ja-JP" sz="2400" kern="100" dirty="0">
                        <a:effectLst/>
                        <a:latin typeface="Century"/>
                        <a:ea typeface="ＭＳ Ｐゴシック"/>
                        <a:cs typeface="Times New Roman"/>
                      </a:endParaRPr>
                    </a:p>
                  </a:txBody>
                  <a:tcPr marL="68580" marR="68580" marT="0" marB="0"/>
                </a:tc>
              </a:tr>
              <a:tr h="0">
                <a:tc>
                  <a:txBody>
                    <a:bodyPr/>
                    <a:lstStyle/>
                    <a:p>
                      <a:pPr algn="ctr">
                        <a:spcAft>
                          <a:spcPts val="0"/>
                        </a:spcAft>
                      </a:pPr>
                      <a:r>
                        <a:rPr lang="en-US" sz="2400" kern="100">
                          <a:effectLst/>
                        </a:rPr>
                        <a:t>00</a:t>
                      </a:r>
                      <a:r>
                        <a:rPr lang="ja-JP" sz="2400" kern="100">
                          <a:effectLst/>
                        </a:rPr>
                        <a:t>から</a:t>
                      </a:r>
                      <a:r>
                        <a:rPr lang="en-US" sz="2400" kern="100">
                          <a:effectLst/>
                        </a:rPr>
                        <a:t>29</a:t>
                      </a:r>
                      <a:r>
                        <a:rPr lang="ja-JP" sz="2400" kern="100">
                          <a:effectLst/>
                        </a:rPr>
                        <a:t>までの年</a:t>
                      </a:r>
                      <a:endParaRPr lang="ja-JP" sz="2400" kern="100">
                        <a:effectLst/>
                        <a:latin typeface="Century"/>
                        <a:ea typeface="ＭＳ Ｐゴシック"/>
                        <a:cs typeface="Times New Roman"/>
                      </a:endParaRPr>
                    </a:p>
                  </a:txBody>
                  <a:tcPr marL="68580" marR="68580" marT="0" marB="0"/>
                </a:tc>
                <a:tc>
                  <a:txBody>
                    <a:bodyPr/>
                    <a:lstStyle/>
                    <a:p>
                      <a:pPr algn="ctr">
                        <a:spcAft>
                          <a:spcPts val="0"/>
                        </a:spcAft>
                      </a:pPr>
                      <a:r>
                        <a:rPr lang="en-US" sz="2400" kern="100">
                          <a:effectLst/>
                        </a:rPr>
                        <a:t>2000</a:t>
                      </a:r>
                      <a:r>
                        <a:rPr lang="ja-JP" sz="2400" kern="100">
                          <a:effectLst/>
                        </a:rPr>
                        <a:t>から</a:t>
                      </a:r>
                      <a:r>
                        <a:rPr lang="en-US" sz="2400" kern="100">
                          <a:effectLst/>
                        </a:rPr>
                        <a:t>2029</a:t>
                      </a:r>
                      <a:endParaRPr lang="ja-JP" sz="2400" kern="100">
                        <a:effectLst/>
                        <a:latin typeface="Century"/>
                        <a:ea typeface="ＭＳ Ｐゴシック"/>
                        <a:cs typeface="Times New Roman"/>
                      </a:endParaRPr>
                    </a:p>
                  </a:txBody>
                  <a:tcPr marL="68580" marR="68580" marT="0" marB="0"/>
                </a:tc>
                <a:tc>
                  <a:txBody>
                    <a:bodyPr/>
                    <a:lstStyle/>
                    <a:p>
                      <a:pPr algn="ctr">
                        <a:spcAft>
                          <a:spcPts val="0"/>
                        </a:spcAft>
                      </a:pPr>
                      <a:r>
                        <a:rPr lang="en-US" sz="2400" kern="100">
                          <a:effectLst/>
                        </a:rPr>
                        <a:t>29/1/24</a:t>
                      </a:r>
                      <a:endParaRPr lang="ja-JP" sz="2400" kern="100">
                        <a:effectLst/>
                        <a:latin typeface="Century"/>
                        <a:ea typeface="ＭＳ Ｐゴシック"/>
                        <a:cs typeface="Times New Roman"/>
                      </a:endParaRPr>
                    </a:p>
                  </a:txBody>
                  <a:tcPr marL="68580" marR="68580" marT="0" marB="0"/>
                </a:tc>
                <a:tc>
                  <a:txBody>
                    <a:bodyPr/>
                    <a:lstStyle/>
                    <a:p>
                      <a:pPr algn="ctr">
                        <a:spcAft>
                          <a:spcPts val="0"/>
                        </a:spcAft>
                      </a:pPr>
                      <a:r>
                        <a:rPr lang="en-US" sz="2400" kern="100">
                          <a:effectLst/>
                        </a:rPr>
                        <a:t>2029/1/24</a:t>
                      </a:r>
                      <a:endParaRPr lang="ja-JP" sz="2400" kern="100">
                        <a:effectLst/>
                        <a:latin typeface="Century"/>
                        <a:ea typeface="ＭＳ Ｐゴシック"/>
                        <a:cs typeface="Times New Roman"/>
                      </a:endParaRPr>
                    </a:p>
                  </a:txBody>
                  <a:tcPr marL="68580" marR="68580" marT="0" marB="0"/>
                </a:tc>
              </a:tr>
              <a:tr h="0">
                <a:tc>
                  <a:txBody>
                    <a:bodyPr/>
                    <a:lstStyle/>
                    <a:p>
                      <a:pPr algn="ctr">
                        <a:spcAft>
                          <a:spcPts val="0"/>
                        </a:spcAft>
                      </a:pPr>
                      <a:r>
                        <a:rPr lang="en-US" sz="2400" kern="100" dirty="0">
                          <a:effectLst/>
                        </a:rPr>
                        <a:t>30</a:t>
                      </a:r>
                      <a:r>
                        <a:rPr lang="ja-JP" sz="2400" kern="100" dirty="0">
                          <a:effectLst/>
                        </a:rPr>
                        <a:t>から</a:t>
                      </a:r>
                      <a:r>
                        <a:rPr lang="en-US" sz="2400" kern="100" dirty="0">
                          <a:effectLst/>
                        </a:rPr>
                        <a:t>99</a:t>
                      </a:r>
                      <a:r>
                        <a:rPr lang="ja-JP" sz="2400" kern="100" dirty="0">
                          <a:effectLst/>
                        </a:rPr>
                        <a:t>までの年</a:t>
                      </a:r>
                      <a:endParaRPr lang="ja-JP" sz="2400" kern="100" dirty="0">
                        <a:effectLst/>
                        <a:latin typeface="Century"/>
                        <a:ea typeface="ＭＳ Ｐゴシック"/>
                        <a:cs typeface="Times New Roman"/>
                      </a:endParaRPr>
                    </a:p>
                  </a:txBody>
                  <a:tcPr marL="68580" marR="68580" marT="0" marB="0"/>
                </a:tc>
                <a:tc>
                  <a:txBody>
                    <a:bodyPr/>
                    <a:lstStyle/>
                    <a:p>
                      <a:pPr algn="ctr">
                        <a:spcAft>
                          <a:spcPts val="0"/>
                        </a:spcAft>
                      </a:pPr>
                      <a:r>
                        <a:rPr lang="en-US" sz="2400" kern="100">
                          <a:effectLst/>
                        </a:rPr>
                        <a:t>1930</a:t>
                      </a:r>
                      <a:r>
                        <a:rPr lang="ja-JP" sz="2400" kern="100">
                          <a:effectLst/>
                        </a:rPr>
                        <a:t>から</a:t>
                      </a:r>
                      <a:r>
                        <a:rPr lang="en-US" sz="2400" kern="100">
                          <a:effectLst/>
                        </a:rPr>
                        <a:t>1999</a:t>
                      </a:r>
                      <a:endParaRPr lang="ja-JP" sz="2400" kern="100">
                        <a:effectLst/>
                        <a:latin typeface="Century"/>
                        <a:ea typeface="ＭＳ Ｐゴシック"/>
                        <a:cs typeface="Times New Roman"/>
                      </a:endParaRPr>
                    </a:p>
                  </a:txBody>
                  <a:tcPr marL="68580" marR="68580" marT="0" marB="0"/>
                </a:tc>
                <a:tc>
                  <a:txBody>
                    <a:bodyPr/>
                    <a:lstStyle/>
                    <a:p>
                      <a:pPr algn="ctr">
                        <a:spcAft>
                          <a:spcPts val="0"/>
                        </a:spcAft>
                      </a:pPr>
                      <a:r>
                        <a:rPr lang="en-US" sz="2400" kern="100">
                          <a:effectLst/>
                        </a:rPr>
                        <a:t>45/8/15</a:t>
                      </a:r>
                      <a:endParaRPr lang="ja-JP" sz="2400" kern="100">
                        <a:effectLst/>
                        <a:latin typeface="Century"/>
                        <a:ea typeface="ＭＳ Ｐゴシック"/>
                        <a:cs typeface="Times New Roman"/>
                      </a:endParaRPr>
                    </a:p>
                  </a:txBody>
                  <a:tcPr marL="68580" marR="68580" marT="0" marB="0"/>
                </a:tc>
                <a:tc>
                  <a:txBody>
                    <a:bodyPr/>
                    <a:lstStyle/>
                    <a:p>
                      <a:pPr algn="ctr">
                        <a:spcAft>
                          <a:spcPts val="0"/>
                        </a:spcAft>
                      </a:pPr>
                      <a:r>
                        <a:rPr lang="en-US" sz="2400" kern="100" dirty="0">
                          <a:effectLst/>
                        </a:rPr>
                        <a:t>1945/8/15</a:t>
                      </a:r>
                      <a:endParaRPr lang="ja-JP" sz="2400" kern="100" dirty="0">
                        <a:effectLst/>
                        <a:latin typeface="Century"/>
                        <a:ea typeface="ＭＳ Ｐゴシック"/>
                        <a:cs typeface="Times New Roman"/>
                      </a:endParaRPr>
                    </a:p>
                  </a:txBody>
                  <a:tcPr marL="68580" marR="68580" marT="0" marB="0"/>
                </a:tc>
              </a:tr>
            </a:tbl>
          </a:graphicData>
        </a:graphic>
      </p:graphicFrame>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5</a:t>
            </a:fld>
            <a:endParaRPr kumimoji="1" lang="ja-JP" altLang="en-US"/>
          </a:p>
        </p:txBody>
      </p:sp>
    </p:spTree>
    <p:extLst>
      <p:ext uri="{BB962C8B-B14F-4D97-AF65-F5344CB8AC3E}">
        <p14:creationId xmlns:p14="http://schemas.microsoft.com/office/powerpoint/2010/main" val="1465503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en-US" altLang="ja-JP" dirty="0" smtClean="0"/>
              <a:t>12</a:t>
            </a:r>
            <a:r>
              <a:rPr kumimoji="1" lang="ja-JP" altLang="en-US" dirty="0" smtClean="0"/>
              <a:t>時間表示と</a:t>
            </a:r>
            <a:r>
              <a:rPr kumimoji="1" lang="en-US" altLang="ja-JP" dirty="0" smtClean="0"/>
              <a:t>24</a:t>
            </a:r>
            <a:r>
              <a:rPr kumimoji="1" lang="ja-JP" altLang="en-US" dirty="0" smtClean="0"/>
              <a:t>時間表示</a:t>
            </a:r>
            <a:endParaRPr kumimoji="1" lang="ja-JP" altLang="en-US" dirty="0"/>
          </a:p>
        </p:txBody>
      </p:sp>
      <p:sp>
        <p:nvSpPr>
          <p:cNvPr id="3" name="コンテンツ プレースホルダー 2"/>
          <p:cNvSpPr>
            <a:spLocks noGrp="1"/>
          </p:cNvSpPr>
          <p:nvPr>
            <p:ph idx="1"/>
          </p:nvPr>
        </p:nvSpPr>
        <p:spPr/>
        <p:txBody>
          <a:bodyPr/>
          <a:lstStyle/>
          <a:p>
            <a:pPr>
              <a:buClr>
                <a:schemeClr val="accent5"/>
              </a:buClr>
              <a:buFont typeface="Wingdings" pitchFamily="2" charset="2"/>
              <a:buChar char="l"/>
            </a:pPr>
            <a:r>
              <a:rPr lang="ja-JP" altLang="en-US" dirty="0"/>
              <a:t>時刻を</a:t>
            </a:r>
            <a:r>
              <a:rPr lang="en-US" altLang="ja-JP" dirty="0"/>
              <a:t>12</a:t>
            </a:r>
            <a:r>
              <a:rPr lang="ja-JP" altLang="en-US" dirty="0"/>
              <a:t>時間表示で入力するには、時刻の後にスペースを入力し、その後に続けて「</a:t>
            </a:r>
            <a:r>
              <a:rPr lang="en-US" altLang="ja-JP" dirty="0"/>
              <a:t>AM</a:t>
            </a:r>
            <a:r>
              <a:rPr lang="ja-JP" altLang="en-US" dirty="0"/>
              <a:t>」または「</a:t>
            </a:r>
            <a:r>
              <a:rPr lang="en-US" altLang="ja-JP" dirty="0"/>
              <a:t>PM</a:t>
            </a:r>
            <a:r>
              <a:rPr lang="ja-JP" altLang="en-US" dirty="0"/>
              <a:t>」 </a:t>
            </a:r>
            <a:r>
              <a:rPr lang="en-US" altLang="ja-JP" dirty="0"/>
              <a:t>(</a:t>
            </a:r>
            <a:r>
              <a:rPr lang="ja-JP" altLang="en-US" dirty="0"/>
              <a:t>あるいは「</a:t>
            </a:r>
            <a:r>
              <a:rPr lang="en-US" altLang="ja-JP" dirty="0"/>
              <a:t>A</a:t>
            </a:r>
            <a:r>
              <a:rPr lang="ja-JP" altLang="en-US" dirty="0"/>
              <a:t>」または「</a:t>
            </a:r>
            <a:r>
              <a:rPr lang="en-US" altLang="ja-JP" dirty="0"/>
              <a:t>P</a:t>
            </a:r>
            <a:r>
              <a:rPr lang="ja-JP" altLang="en-US" dirty="0"/>
              <a:t>」</a:t>
            </a:r>
            <a:r>
              <a:rPr lang="en-US" altLang="ja-JP" dirty="0"/>
              <a:t>) </a:t>
            </a:r>
            <a:r>
              <a:rPr lang="ja-JP" altLang="en-US" dirty="0"/>
              <a:t>と</a:t>
            </a:r>
            <a:r>
              <a:rPr lang="ja-JP" altLang="en-US" dirty="0" smtClean="0"/>
              <a:t>入力</a:t>
            </a:r>
            <a:endParaRPr lang="en-US" altLang="ja-JP" dirty="0" smtClean="0"/>
          </a:p>
          <a:p>
            <a:pPr lvl="1">
              <a:buClr>
                <a:schemeClr val="accent5"/>
              </a:buClr>
              <a:buFont typeface="Wingdings" pitchFamily="2" charset="2"/>
              <a:buChar char="ü"/>
            </a:pPr>
            <a:r>
              <a:rPr lang="ja-JP" altLang="en-US" dirty="0"/>
              <a:t>文字を入力しない場合は、</a:t>
            </a:r>
            <a:r>
              <a:rPr lang="en-US" altLang="ja-JP" dirty="0"/>
              <a:t>24</a:t>
            </a:r>
            <a:r>
              <a:rPr lang="ja-JP" altLang="en-US" dirty="0"/>
              <a:t>時間</a:t>
            </a:r>
            <a:r>
              <a:rPr lang="ja-JP" altLang="en-US" dirty="0" smtClean="0"/>
              <a:t>表示</a:t>
            </a:r>
            <a:endParaRPr lang="en-US" altLang="ja-JP" dirty="0" smtClean="0"/>
          </a:p>
          <a:p>
            <a:pPr lvl="1">
              <a:buClr>
                <a:schemeClr val="accent5"/>
              </a:buClr>
              <a:buFont typeface="Wingdings" pitchFamily="2" charset="2"/>
              <a:buChar char="ü"/>
            </a:pPr>
            <a:r>
              <a:rPr lang="ja-JP" altLang="en-US" dirty="0"/>
              <a:t>スペースがない場合、</a:t>
            </a:r>
            <a:r>
              <a:rPr lang="ja-JP" altLang="en-US" dirty="0" smtClean="0"/>
              <a:t>文字列</a:t>
            </a:r>
            <a:endParaRPr lang="en-US" altLang="ja-JP" dirty="0" smtClean="0"/>
          </a:p>
          <a:p>
            <a:pPr lvl="1">
              <a:buClr>
                <a:schemeClr val="accent5"/>
              </a:buClr>
              <a:buFont typeface="Wingdings" pitchFamily="2" charset="2"/>
              <a:buChar char="ü"/>
            </a:pPr>
            <a:r>
              <a:rPr lang="ja-JP" altLang="en-US" dirty="0"/>
              <a:t>”</a:t>
            </a:r>
            <a:r>
              <a:rPr lang="en-US" altLang="ja-JP" dirty="0"/>
              <a:t>13 PM”</a:t>
            </a:r>
            <a:r>
              <a:rPr lang="ja-JP" altLang="en-US" dirty="0"/>
              <a:t>のような</a:t>
            </a:r>
            <a:r>
              <a:rPr lang="en-US" altLang="ja-JP" dirty="0"/>
              <a:t>12</a:t>
            </a:r>
            <a:r>
              <a:rPr lang="ja-JP" altLang="en-US" dirty="0"/>
              <a:t>時を超える入力は</a:t>
            </a:r>
            <a:r>
              <a:rPr lang="ja-JP" altLang="en-US" dirty="0" smtClean="0"/>
              <a:t>文字列</a:t>
            </a:r>
            <a:endParaRPr lang="en-US" altLang="ja-JP" dirty="0" smtClean="0"/>
          </a:p>
          <a:p>
            <a:pPr lvl="1">
              <a:buClr>
                <a:schemeClr val="accent5"/>
              </a:buClr>
              <a:buFont typeface="Wingdings" pitchFamily="2" charset="2"/>
              <a:buChar char="ü"/>
            </a:pPr>
            <a:r>
              <a:rPr lang="en-US" altLang="ja-JP" dirty="0"/>
              <a:t>”0 AM”</a:t>
            </a:r>
            <a:r>
              <a:rPr lang="ja-JP" altLang="en-US" dirty="0"/>
              <a:t>は”</a:t>
            </a:r>
            <a:r>
              <a:rPr lang="en-US" altLang="ja-JP" dirty="0"/>
              <a:t>12 AM”</a:t>
            </a:r>
            <a:r>
              <a:rPr lang="ja-JP" altLang="en-US" dirty="0"/>
              <a:t>、</a:t>
            </a:r>
            <a:r>
              <a:rPr lang="ja-JP" altLang="en-US" dirty="0"/>
              <a:t>”</a:t>
            </a:r>
            <a:r>
              <a:rPr lang="en-US" altLang="ja-JP" dirty="0"/>
              <a:t>0 PM”</a:t>
            </a:r>
            <a:r>
              <a:rPr lang="ja-JP" altLang="en-US" dirty="0"/>
              <a:t>は”</a:t>
            </a:r>
            <a:r>
              <a:rPr lang="en-US" altLang="ja-JP" dirty="0"/>
              <a:t>12 PM”</a:t>
            </a:r>
            <a:r>
              <a:rPr lang="ja-JP" altLang="en-US" dirty="0"/>
              <a:t>で表示</a:t>
            </a:r>
            <a:endParaRPr kumimoji="1" lang="ja-JP" altLang="en-US" dirty="0"/>
          </a:p>
        </p:txBody>
      </p:sp>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6</a:t>
            </a:fld>
            <a:endParaRPr kumimoji="1" lang="ja-JP" altLang="en-US"/>
          </a:p>
        </p:txBody>
      </p:sp>
    </p:spTree>
    <p:extLst>
      <p:ext uri="{BB962C8B-B14F-4D97-AF65-F5344CB8AC3E}">
        <p14:creationId xmlns:p14="http://schemas.microsoft.com/office/powerpoint/2010/main" val="167516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a:bodyPr>
          <a:lstStyle/>
          <a:p>
            <a:r>
              <a:rPr kumimoji="1" lang="en-US" altLang="ja-JP" sz="3600" dirty="0" smtClean="0"/>
              <a:t>24</a:t>
            </a:r>
            <a:r>
              <a:rPr kumimoji="1" lang="ja-JP" altLang="en-US" sz="3600" dirty="0" smtClean="0"/>
              <a:t>時間を超える時間は表示形式を変える</a:t>
            </a:r>
            <a:endParaRPr kumimoji="1" lang="ja-JP" altLang="en-US" sz="3600" dirty="0"/>
          </a:p>
        </p:txBody>
      </p:sp>
      <p:sp>
        <p:nvSpPr>
          <p:cNvPr id="3" name="コンテンツ プレースホルダー 2"/>
          <p:cNvSpPr>
            <a:spLocks noGrp="1"/>
          </p:cNvSpPr>
          <p:nvPr>
            <p:ph sz="half" idx="1"/>
          </p:nvPr>
        </p:nvSpPr>
        <p:spPr/>
        <p:txBody>
          <a:bodyPr/>
          <a:lstStyle/>
          <a:p>
            <a:pPr>
              <a:buClr>
                <a:schemeClr val="accent5"/>
              </a:buClr>
              <a:buFont typeface="Wingdings" pitchFamily="2" charset="2"/>
              <a:buChar char="ü"/>
            </a:pPr>
            <a:r>
              <a:rPr kumimoji="1" lang="ja-JP" altLang="en-US" dirty="0" smtClean="0"/>
              <a:t>時刻は</a:t>
            </a:r>
            <a:r>
              <a:rPr kumimoji="1" lang="en-US" altLang="ja-JP" dirty="0" smtClean="0"/>
              <a:t>0</a:t>
            </a:r>
            <a:r>
              <a:rPr kumimoji="1" lang="ja-JP" altLang="en-US" dirty="0" smtClean="0"/>
              <a:t>から</a:t>
            </a:r>
            <a:r>
              <a:rPr kumimoji="1" lang="en-US" altLang="ja-JP" dirty="0" smtClean="0"/>
              <a:t>1</a:t>
            </a:r>
            <a:r>
              <a:rPr kumimoji="1" lang="ja-JP" altLang="en-US" dirty="0" smtClean="0"/>
              <a:t>の間のシリアル値である</a:t>
            </a:r>
            <a:endParaRPr kumimoji="1" lang="en-US" altLang="ja-JP" dirty="0" smtClean="0"/>
          </a:p>
          <a:p>
            <a:pPr>
              <a:buClr>
                <a:schemeClr val="accent5"/>
              </a:buClr>
              <a:buFont typeface="Wingdings" pitchFamily="2" charset="2"/>
              <a:buChar char="ü"/>
            </a:pPr>
            <a:r>
              <a:rPr lang="en-US" altLang="ja-JP" dirty="0"/>
              <a:t>24</a:t>
            </a:r>
            <a:r>
              <a:rPr lang="ja-JP" altLang="en-US" dirty="0" smtClean="0"/>
              <a:t>時間を過ぎれば</a:t>
            </a:r>
            <a:r>
              <a:rPr lang="en-US" altLang="ja-JP" dirty="0" smtClean="0"/>
              <a:t>0</a:t>
            </a:r>
            <a:r>
              <a:rPr lang="ja-JP" altLang="en-US" dirty="0" smtClean="0"/>
              <a:t>に戻る</a:t>
            </a:r>
            <a:endParaRPr lang="en-US" altLang="ja-JP" dirty="0" smtClean="0"/>
          </a:p>
          <a:p>
            <a:pPr>
              <a:buClr>
                <a:schemeClr val="accent5"/>
              </a:buClr>
              <a:buFont typeface="Wingdings" pitchFamily="2" charset="2"/>
              <a:buChar char="ü"/>
            </a:pPr>
            <a:r>
              <a:rPr kumimoji="1" lang="ja-JP" altLang="en-US" dirty="0"/>
              <a:t>通常</a:t>
            </a:r>
            <a:r>
              <a:rPr kumimoji="1" lang="ja-JP" altLang="en-US" dirty="0" smtClean="0"/>
              <a:t>の時刻の表示形式では時間の合計が表現ができない</a:t>
            </a:r>
            <a:endParaRPr kumimoji="1" lang="en-US" altLang="ja-JP" dirty="0" smtClean="0"/>
          </a:p>
        </p:txBody>
      </p:sp>
      <p:pic>
        <p:nvPicPr>
          <p:cNvPr id="9" name="コンテンツ プレースホルダー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72025" y="2029619"/>
            <a:ext cx="3790950" cy="3667125"/>
          </a:xfrm>
        </p:spPr>
      </p:pic>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7</a:t>
            </a:fld>
            <a:endParaRPr kumimoji="1" lang="ja-JP" altLang="en-US"/>
          </a:p>
        </p:txBody>
      </p:sp>
      <p:sp>
        <p:nvSpPr>
          <p:cNvPr id="10" name="テキスト ボックス 12"/>
          <p:cNvSpPr txBox="1"/>
          <p:nvPr/>
        </p:nvSpPr>
        <p:spPr>
          <a:xfrm>
            <a:off x="468000" y="5795972"/>
            <a:ext cx="82080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buClr>
                <a:schemeClr val="accent1"/>
              </a:buClr>
              <a:buFont typeface="Wingdings" pitchFamily="2" charset="2"/>
              <a:buChar char="l"/>
            </a:pPr>
            <a:r>
              <a:rPr lang="ja-JP" altLang="en-US" dirty="0" smtClean="0"/>
              <a:t>練習　講習会フォルダの</a:t>
            </a:r>
            <a:r>
              <a:rPr lang="ja-JP" altLang="en-US" dirty="0" smtClean="0"/>
              <a:t>「時間の計算</a:t>
            </a:r>
            <a:r>
              <a:rPr lang="en-US" altLang="ja-JP" dirty="0" smtClean="0"/>
              <a:t>.xls</a:t>
            </a:r>
            <a:r>
              <a:rPr lang="ja-JP" altLang="en-US" dirty="0" smtClean="0"/>
              <a:t>」を開き、シートの練習をします。</a:t>
            </a:r>
            <a:endParaRPr kumimoji="1" lang="ja-JP" altLang="en-US" dirty="0"/>
          </a:p>
        </p:txBody>
      </p:sp>
    </p:spTree>
    <p:extLst>
      <p:ext uri="{BB962C8B-B14F-4D97-AF65-F5344CB8AC3E}">
        <p14:creationId xmlns:p14="http://schemas.microsoft.com/office/powerpoint/2010/main" val="24435313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時間の計算練習</a:t>
            </a:r>
            <a:endParaRPr kumimoji="1" lang="ja-JP" altLang="en-US" dirty="0"/>
          </a:p>
        </p:txBody>
      </p:sp>
      <p:sp>
        <p:nvSpPr>
          <p:cNvPr id="9" name="コンテンツ プレースホルダー 8"/>
          <p:cNvSpPr>
            <a:spLocks noGrp="1"/>
          </p:cNvSpPr>
          <p:nvPr>
            <p:ph idx="1"/>
          </p:nvPr>
        </p:nvSpPr>
        <p:spPr/>
        <p:txBody>
          <a:bodyPr/>
          <a:lstStyle/>
          <a:p>
            <a:pPr>
              <a:buClr>
                <a:schemeClr val="accent5"/>
              </a:buClr>
              <a:buFont typeface="Wingdings" pitchFamily="2" charset="2"/>
              <a:buChar char="p"/>
            </a:pPr>
            <a:r>
              <a:rPr kumimoji="1" lang="ja-JP" altLang="en-US" dirty="0" smtClean="0"/>
              <a:t>シート「時間の計算</a:t>
            </a:r>
            <a:r>
              <a:rPr kumimoji="1" lang="en-US" altLang="ja-JP" dirty="0" smtClean="0"/>
              <a:t>1</a:t>
            </a:r>
            <a:r>
              <a:rPr kumimoji="1" lang="ja-JP" altLang="en-US" dirty="0" smtClean="0"/>
              <a:t>」の練習をしてください。</a:t>
            </a:r>
            <a:endParaRPr kumimoji="1" lang="en-US" altLang="ja-JP" dirty="0" smtClean="0"/>
          </a:p>
          <a:p>
            <a:pPr>
              <a:buClr>
                <a:schemeClr val="accent5"/>
              </a:buClr>
              <a:buFont typeface="Wingdings" pitchFamily="2" charset="2"/>
              <a:buChar char="p"/>
            </a:pPr>
            <a:r>
              <a:rPr lang="ja-JP" altLang="en-US" dirty="0" smtClean="0"/>
              <a:t>シート「</a:t>
            </a:r>
            <a:r>
              <a:rPr lang="ja-JP" altLang="en-US" dirty="0"/>
              <a:t>時間の</a:t>
            </a:r>
            <a:r>
              <a:rPr lang="ja-JP" altLang="en-US" dirty="0" smtClean="0"/>
              <a:t>計算</a:t>
            </a:r>
            <a:r>
              <a:rPr lang="en-US" altLang="ja-JP" dirty="0" smtClean="0"/>
              <a:t>2</a:t>
            </a:r>
            <a:r>
              <a:rPr lang="ja-JP" altLang="en-US" dirty="0" smtClean="0"/>
              <a:t>」</a:t>
            </a:r>
            <a:r>
              <a:rPr lang="ja-JP" altLang="en-US" dirty="0"/>
              <a:t>の練習をして</a:t>
            </a:r>
            <a:r>
              <a:rPr lang="ja-JP" altLang="en-US" dirty="0" smtClean="0"/>
              <a:t>ください。</a:t>
            </a:r>
            <a:endParaRPr lang="en-US" altLang="ja-JP" dirty="0" smtClean="0"/>
          </a:p>
          <a:p>
            <a:pPr>
              <a:buClr>
                <a:schemeClr val="accent5"/>
              </a:buClr>
              <a:buFont typeface="Wingdings" pitchFamily="2" charset="2"/>
              <a:buChar char="p"/>
            </a:pPr>
            <a:r>
              <a:rPr lang="ja-JP" altLang="en-US" dirty="0" smtClean="0"/>
              <a:t>シート「時間の計算</a:t>
            </a:r>
            <a:r>
              <a:rPr lang="en-US" altLang="ja-JP" dirty="0" smtClean="0"/>
              <a:t>3</a:t>
            </a:r>
            <a:r>
              <a:rPr lang="ja-JP" altLang="en-US" dirty="0" smtClean="0"/>
              <a:t>」の練習をしてください。</a:t>
            </a:r>
            <a:endParaRPr lang="en-US" altLang="ja-JP" dirty="0" smtClean="0"/>
          </a:p>
          <a:p>
            <a:pPr>
              <a:buClr>
                <a:schemeClr val="accent5"/>
              </a:buClr>
              <a:buFont typeface="Wingdings" pitchFamily="2" charset="2"/>
              <a:buChar char="p"/>
            </a:pPr>
            <a:r>
              <a:rPr lang="ja-JP" altLang="en-US" dirty="0" smtClean="0"/>
              <a:t>シート「時間の計算</a:t>
            </a:r>
            <a:r>
              <a:rPr lang="en-US" altLang="ja-JP" dirty="0" smtClean="0"/>
              <a:t>5</a:t>
            </a:r>
            <a:r>
              <a:rPr lang="ja-JP" altLang="en-US" dirty="0" smtClean="0"/>
              <a:t>」の練習をしてください</a:t>
            </a:r>
            <a:r>
              <a:rPr lang="ja-JP" altLang="en-US" dirty="0" smtClean="0"/>
              <a:t>。</a:t>
            </a:r>
            <a:endParaRPr lang="en-US" altLang="ja-JP" dirty="0" smtClean="0"/>
          </a:p>
          <a:p>
            <a:pPr>
              <a:buClr>
                <a:schemeClr val="accent5"/>
              </a:buClr>
              <a:buFont typeface="Wingdings" pitchFamily="2" charset="2"/>
              <a:buChar char="p"/>
            </a:pPr>
            <a:r>
              <a:rPr lang="ja-JP" altLang="en-US" dirty="0" smtClean="0"/>
              <a:t>シート「時間の計算</a:t>
            </a:r>
            <a:r>
              <a:rPr lang="en-US" altLang="ja-JP" dirty="0" smtClean="0"/>
              <a:t>6</a:t>
            </a:r>
            <a:r>
              <a:rPr lang="ja-JP" altLang="en-US" dirty="0" smtClean="0"/>
              <a:t>」の練習をしてください。</a:t>
            </a:r>
            <a:endParaRPr lang="en-US" altLang="ja-JP" dirty="0" smtClean="0"/>
          </a:p>
          <a:p>
            <a:pPr>
              <a:buClr>
                <a:schemeClr val="accent5"/>
              </a:buClr>
              <a:buFont typeface="Wingdings" pitchFamily="2" charset="2"/>
              <a:buChar char="p"/>
            </a:pPr>
            <a:r>
              <a:rPr lang="ja-JP" altLang="en-US" dirty="0" smtClean="0"/>
              <a:t>シート「時間の計算</a:t>
            </a:r>
            <a:r>
              <a:rPr lang="en-US" altLang="ja-JP" dirty="0" smtClean="0"/>
              <a:t>7</a:t>
            </a:r>
            <a:r>
              <a:rPr lang="ja-JP" altLang="en-US" dirty="0" smtClean="0"/>
              <a:t>」と「時間の計算</a:t>
            </a:r>
            <a:r>
              <a:rPr lang="en-US" altLang="ja-JP" dirty="0" smtClean="0"/>
              <a:t>8</a:t>
            </a:r>
            <a:r>
              <a:rPr lang="ja-JP" altLang="en-US" dirty="0" smtClean="0"/>
              <a:t>」を開き使い方を見てください。</a:t>
            </a:r>
            <a:endParaRPr kumimoji="1" lang="ja-JP" altLang="en-US" dirty="0"/>
          </a:p>
        </p:txBody>
      </p:sp>
      <p:sp>
        <p:nvSpPr>
          <p:cNvPr id="5" name="日付プレースホルダー 4"/>
          <p:cNvSpPr>
            <a:spLocks noGrp="1"/>
          </p:cNvSpPr>
          <p:nvPr>
            <p:ph type="dt" sz="half" idx="10"/>
          </p:nvPr>
        </p:nvSpPr>
        <p:spPr/>
        <p:txBody>
          <a:bodyPr/>
          <a:lstStyle/>
          <a:p>
            <a:fld id="{07B225D7-390A-44F8-BFC1-5C16F54D3DA9}" type="datetime1">
              <a:rPr kumimoji="1" lang="ja-JP" altLang="en-US" smtClean="0"/>
              <a:t>2010/4/12</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SystemKOMACO</a:t>
            </a:r>
            <a:endParaRPr kumimoji="1" lang="ja-JP" altLang="en-US"/>
          </a:p>
        </p:txBody>
      </p:sp>
      <p:sp>
        <p:nvSpPr>
          <p:cNvPr id="7" name="スライド番号プレースホルダー 6"/>
          <p:cNvSpPr>
            <a:spLocks noGrp="1"/>
          </p:cNvSpPr>
          <p:nvPr>
            <p:ph type="sldNum" sz="quarter" idx="12"/>
          </p:nvPr>
        </p:nvSpPr>
        <p:spPr/>
        <p:txBody>
          <a:bodyPr/>
          <a:lstStyle/>
          <a:p>
            <a:fld id="{4776E145-0DA3-488D-BF72-A7902C23F8EE}" type="slidenum">
              <a:rPr kumimoji="1" lang="ja-JP" altLang="en-US" smtClean="0"/>
              <a:t>8</a:t>
            </a:fld>
            <a:endParaRPr kumimoji="1" lang="ja-JP" altLang="en-US"/>
          </a:p>
        </p:txBody>
      </p:sp>
    </p:spTree>
    <p:extLst>
      <p:ext uri="{BB962C8B-B14F-4D97-AF65-F5344CB8AC3E}">
        <p14:creationId xmlns:p14="http://schemas.microsoft.com/office/powerpoint/2010/main" val="2650109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日付・時刻の関数</a:t>
            </a:r>
            <a:r>
              <a:rPr kumimoji="1" lang="en-US" altLang="ja-JP" dirty="0" smtClean="0"/>
              <a:t>1</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639736727"/>
              </p:ext>
            </p:extLst>
          </p:nvPr>
        </p:nvGraphicFramePr>
        <p:xfrm>
          <a:off x="457200" y="1600200"/>
          <a:ext cx="8229600" cy="4079240"/>
        </p:xfrm>
        <a:graphic>
          <a:graphicData uri="http://schemas.openxmlformats.org/drawingml/2006/table">
            <a:tbl>
              <a:tblPr firstRow="1" bandRow="1">
                <a:tableStyleId>{5C22544A-7EE6-4342-B048-85BDC9FD1C3A}</a:tableStyleId>
              </a:tblPr>
              <a:tblGrid>
                <a:gridCol w="1666528"/>
                <a:gridCol w="6563072"/>
              </a:tblGrid>
              <a:tr h="370840">
                <a:tc>
                  <a:txBody>
                    <a:bodyPr/>
                    <a:lstStyle/>
                    <a:p>
                      <a:r>
                        <a:rPr kumimoji="1" lang="ja-JP" altLang="en-US" dirty="0" smtClean="0"/>
                        <a:t>関数名</a:t>
                      </a:r>
                      <a:endParaRPr kumimoji="1" lang="ja-JP" altLang="en-US" dirty="0"/>
                    </a:p>
                  </a:txBody>
                  <a:tcPr/>
                </a:tc>
                <a:tc>
                  <a:txBody>
                    <a:bodyPr/>
                    <a:lstStyle/>
                    <a:p>
                      <a:r>
                        <a:rPr kumimoji="1" lang="ja-JP" altLang="en-US" dirty="0" smtClean="0"/>
                        <a:t>機能</a:t>
                      </a:r>
                      <a:endParaRPr kumimoji="1" lang="ja-JP" altLang="en-US" dirty="0"/>
                    </a:p>
                  </a:txBody>
                  <a:tcPr/>
                </a:tc>
              </a:tr>
              <a:tr h="370840">
                <a:tc>
                  <a:txBody>
                    <a:bodyPr/>
                    <a:lstStyle/>
                    <a:p>
                      <a:r>
                        <a:rPr kumimoji="1" lang="en-US" altLang="ja-JP" dirty="0" smtClean="0"/>
                        <a:t>TODAY</a:t>
                      </a:r>
                      <a:endParaRPr kumimoji="1" lang="ja-JP" altLang="en-US" dirty="0"/>
                    </a:p>
                  </a:txBody>
                  <a:tcPr/>
                </a:tc>
                <a:tc>
                  <a:txBody>
                    <a:bodyPr/>
                    <a:lstStyle/>
                    <a:p>
                      <a:r>
                        <a:rPr kumimoji="1" lang="ja-JP" altLang="en-US" dirty="0" smtClean="0"/>
                        <a:t>現在の日付に対応するシリアル値を返します。</a:t>
                      </a:r>
                      <a:endParaRPr kumimoji="1" lang="ja-JP" altLang="en-US" dirty="0"/>
                    </a:p>
                  </a:txBody>
                  <a:tcPr/>
                </a:tc>
              </a:tr>
              <a:tr h="370840">
                <a:tc>
                  <a:txBody>
                    <a:bodyPr/>
                    <a:lstStyle/>
                    <a:p>
                      <a:r>
                        <a:rPr kumimoji="1" lang="en-US" altLang="ja-JP" dirty="0" smtClean="0"/>
                        <a:t>NOW</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現在の日付と時刻に対応するシリアル値を返します。</a:t>
                      </a:r>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YEAR</a:t>
                      </a:r>
                      <a:endParaRPr kumimoji="1" lang="ja-JP" altLang="en-US" dirty="0"/>
                    </a:p>
                  </a:txBody>
                  <a:tcPr/>
                </a:tc>
                <a:tc>
                  <a:txBody>
                    <a:bodyPr/>
                    <a:lstStyle/>
                    <a:p>
                      <a:r>
                        <a:rPr kumimoji="1" lang="ja-JP" altLang="en-US" dirty="0" smtClean="0"/>
                        <a:t>日付に対応する年を返します。</a:t>
                      </a:r>
                      <a:endParaRPr kumimoji="1" lang="ja-JP" altLang="en-US" dirty="0"/>
                    </a:p>
                  </a:txBody>
                  <a:tcPr/>
                </a:tc>
              </a:tr>
              <a:tr h="370840">
                <a:tc>
                  <a:txBody>
                    <a:bodyPr/>
                    <a:lstStyle/>
                    <a:p>
                      <a:r>
                        <a:rPr kumimoji="1" lang="en-US" altLang="ja-JP" dirty="0" smtClean="0"/>
                        <a:t>MONTH</a:t>
                      </a:r>
                      <a:endParaRPr kumimoji="1" lang="ja-JP" altLang="en-US" dirty="0"/>
                    </a:p>
                  </a:txBody>
                  <a:tcPr/>
                </a:tc>
                <a:tc>
                  <a:txBody>
                    <a:bodyPr/>
                    <a:lstStyle/>
                    <a:p>
                      <a:r>
                        <a:rPr kumimoji="1" lang="ja-JP" altLang="en-US" dirty="0" smtClean="0"/>
                        <a:t>月をシリアル値で返します。</a:t>
                      </a:r>
                    </a:p>
                  </a:txBody>
                  <a:tcPr/>
                </a:tc>
              </a:tr>
              <a:tr h="370840">
                <a:tc>
                  <a:txBody>
                    <a:bodyPr/>
                    <a:lstStyle/>
                    <a:p>
                      <a:r>
                        <a:rPr kumimoji="1" lang="en-US" altLang="ja-JP" dirty="0" smtClean="0"/>
                        <a:t>DAY</a:t>
                      </a:r>
                      <a:endParaRPr kumimoji="1" lang="ja-JP" altLang="en-US" dirty="0"/>
                    </a:p>
                  </a:txBody>
                  <a:tcPr/>
                </a:tc>
                <a:tc>
                  <a:txBody>
                    <a:bodyPr/>
                    <a:lstStyle/>
                    <a:p>
                      <a:r>
                        <a:rPr kumimoji="1" lang="ja-JP" altLang="en-US" dirty="0" smtClean="0"/>
                        <a:t>シリアル値で表される日を返します。</a:t>
                      </a:r>
                      <a:endParaRPr lang="ja-JP" altLang="en-US" dirty="0"/>
                    </a:p>
                  </a:txBody>
                  <a:tcPr/>
                </a:tc>
              </a:tr>
              <a:tr h="370840">
                <a:tc>
                  <a:txBody>
                    <a:bodyPr/>
                    <a:lstStyle/>
                    <a:p>
                      <a:r>
                        <a:rPr kumimoji="1" lang="en-US" altLang="ja-JP" dirty="0" smtClean="0"/>
                        <a:t>HOUR</a:t>
                      </a:r>
                      <a:endParaRPr kumimoji="1" lang="ja-JP" altLang="en-US" dirty="0"/>
                    </a:p>
                  </a:txBody>
                  <a:tcPr/>
                </a:tc>
                <a:tc>
                  <a:txBody>
                    <a:bodyPr/>
                    <a:lstStyle/>
                    <a:p>
                      <a:r>
                        <a:rPr kumimoji="1" lang="ja-JP" altLang="en-US" dirty="0" smtClean="0"/>
                        <a:t>時刻</a:t>
                      </a:r>
                      <a:r>
                        <a:rPr kumimoji="1" lang="ja-JP" altLang="en-US" dirty="0" smtClean="0"/>
                        <a:t>を返します</a:t>
                      </a:r>
                      <a:r>
                        <a:rPr kumimoji="1" lang="ja-JP" altLang="en-US" dirty="0" smtClean="0"/>
                        <a:t>。</a:t>
                      </a:r>
                      <a:endParaRPr kumimoji="1" lang="ja-JP" altLang="en-US" dirty="0" smtClean="0"/>
                    </a:p>
                  </a:txBody>
                  <a:tcPr/>
                </a:tc>
              </a:tr>
              <a:tr h="370840">
                <a:tc>
                  <a:txBody>
                    <a:bodyPr/>
                    <a:lstStyle/>
                    <a:p>
                      <a:r>
                        <a:rPr kumimoji="1" lang="en-US" altLang="ja-JP" dirty="0" smtClean="0"/>
                        <a:t>MINUTE</a:t>
                      </a:r>
                      <a:endParaRPr kumimoji="1" lang="ja-JP" altLang="en-US" dirty="0"/>
                    </a:p>
                  </a:txBody>
                  <a:tcPr/>
                </a:tc>
                <a:tc>
                  <a:txBody>
                    <a:bodyPr/>
                    <a:lstStyle/>
                    <a:p>
                      <a:r>
                        <a:rPr kumimoji="1" lang="ja-JP" altLang="en-US" dirty="0" smtClean="0"/>
                        <a:t>時刻の分を返します。</a:t>
                      </a:r>
                    </a:p>
                  </a:txBody>
                  <a:tcPr/>
                </a:tc>
              </a:tr>
              <a:tr h="370840">
                <a:tc>
                  <a:txBody>
                    <a:bodyPr/>
                    <a:lstStyle/>
                    <a:p>
                      <a:r>
                        <a:rPr kumimoji="1" lang="en-US" altLang="ja-JP" dirty="0" smtClean="0"/>
                        <a:t>SECOND</a:t>
                      </a:r>
                      <a:endParaRPr kumimoji="1" lang="ja-JP" altLang="en-US" dirty="0"/>
                    </a:p>
                  </a:txBody>
                  <a:tcPr/>
                </a:tc>
                <a:tc>
                  <a:txBody>
                    <a:bodyPr/>
                    <a:lstStyle/>
                    <a:p>
                      <a:r>
                        <a:rPr kumimoji="1" lang="ja-JP" altLang="en-US" dirty="0" smtClean="0"/>
                        <a:t>時刻の秒を返します。</a:t>
                      </a:r>
                    </a:p>
                  </a:txBody>
                  <a:tcPr/>
                </a:tc>
              </a:tr>
              <a:tr h="370840">
                <a:tc>
                  <a:txBody>
                    <a:bodyPr/>
                    <a:lstStyle/>
                    <a:p>
                      <a:r>
                        <a:rPr kumimoji="1" lang="en-US" altLang="ja-JP" dirty="0" smtClean="0"/>
                        <a:t>WEEKDAY</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日付を表すシリアル値から、その日付に対応する曜日を返します。</a:t>
                      </a:r>
                    </a:p>
                  </a:txBody>
                  <a:tcPr/>
                </a:tc>
              </a:tr>
            </a:tbl>
          </a:graphicData>
        </a:graphic>
      </p:graphicFrame>
      <p:sp>
        <p:nvSpPr>
          <p:cNvPr id="4" name="日付プレースホルダー 3"/>
          <p:cNvSpPr>
            <a:spLocks noGrp="1"/>
          </p:cNvSpPr>
          <p:nvPr>
            <p:ph type="dt" sz="half" idx="10"/>
          </p:nvPr>
        </p:nvSpPr>
        <p:spPr/>
        <p:txBody>
          <a:bodyPr/>
          <a:lstStyle/>
          <a:p>
            <a:fld id="{896C9F55-2F9C-4A67-965B-E3CFC2AC7040}" type="datetime1">
              <a:rPr kumimoji="1" lang="ja-JP" altLang="en-US" smtClean="0"/>
              <a:t>2010/4/12</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4776E145-0DA3-488D-BF72-A7902C23F8EE}" type="slidenum">
              <a:rPr kumimoji="1" lang="ja-JP" altLang="en-US" smtClean="0"/>
              <a:t>9</a:t>
            </a:fld>
            <a:endParaRPr kumimoji="1" lang="ja-JP" altLang="en-US"/>
          </a:p>
        </p:txBody>
      </p:sp>
    </p:spTree>
    <p:extLst>
      <p:ext uri="{BB962C8B-B14F-4D97-AF65-F5344CB8AC3E}">
        <p14:creationId xmlns:p14="http://schemas.microsoft.com/office/powerpoint/2010/main" val="320929646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1015</Words>
  <Application>Microsoft Office PowerPoint</Application>
  <PresentationFormat>画面に合わせる (4:3)</PresentationFormat>
  <Paragraphs>166</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Excel 2002,2003基本11</vt:lpstr>
      <vt:lpstr>日付と時間はシリアル値</vt:lpstr>
      <vt:lpstr>日付と時刻の入力</vt:lpstr>
      <vt:lpstr>日付の特殊な入力</vt:lpstr>
      <vt:lpstr>2桁年の解釈</vt:lpstr>
      <vt:lpstr>12時間表示と24時間表示</vt:lpstr>
      <vt:lpstr>24時間を超える時間は表示形式を変える</vt:lpstr>
      <vt:lpstr>時間の計算練習</vt:lpstr>
      <vt:lpstr>日付・時刻の関数1</vt:lpstr>
      <vt:lpstr>日付・時刻の関数2</vt:lpstr>
      <vt:lpstr>日付・時刻の関数3</vt:lpstr>
      <vt:lpstr>DATEDIF関数：期間差を求める</vt:lpstr>
      <vt:lpstr>DATEDIF関数の書式</vt:lpstr>
    </vt:vector>
  </TitlesOfParts>
  <Company>SystemKOMACO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2002,2003基本11</dc:title>
  <dc:creator>駒澤　勉</dc:creator>
  <cp:keywords>Excel2002;Excel2003</cp:keywords>
  <cp:lastModifiedBy>駒澤　勉</cp:lastModifiedBy>
  <cp:revision>13</cp:revision>
  <dcterms:created xsi:type="dcterms:W3CDTF">2010-04-12T10:27:13Z</dcterms:created>
  <dcterms:modified xsi:type="dcterms:W3CDTF">2010-04-12T13:40:26Z</dcterms:modified>
</cp:coreProperties>
</file>